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9" r:id="rId5"/>
    <p:sldId id="260" r:id="rId6"/>
    <p:sldId id="261" r:id="rId7"/>
    <p:sldId id="262" r:id="rId8"/>
    <p:sldId id="267" r:id="rId9"/>
    <p:sldId id="263"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A8B1865D-D81B-4C64-807A-BB32A641F7C7}" type="datetimeFigureOut">
              <a:rPr lang="en-AU" smtClean="0"/>
              <a:t>24/11/2016</a:t>
            </a:fld>
            <a:endParaRPr lang="en-AU"/>
          </a:p>
        </p:txBody>
      </p:sp>
      <p:sp>
        <p:nvSpPr>
          <p:cNvPr id="2" name="Footer Placeholder 1"/>
          <p:cNvSpPr>
            <a:spLocks noGrp="1"/>
          </p:cNvSpPr>
          <p:nvPr>
            <p:ph type="ftr" sz="quarter" idx="11"/>
          </p:nvPr>
        </p:nvSpPr>
        <p:spPr/>
        <p:txBody>
          <a:bodyPr/>
          <a:lstStyle/>
          <a:p>
            <a:endParaRPr lang="en-AU"/>
          </a:p>
        </p:txBody>
      </p:sp>
      <p:sp>
        <p:nvSpPr>
          <p:cNvPr id="15" name="Slide Number Placeholder 14"/>
          <p:cNvSpPr>
            <a:spLocks noGrp="1"/>
          </p:cNvSpPr>
          <p:nvPr>
            <p:ph type="sldNum" sz="quarter" idx="12"/>
          </p:nvPr>
        </p:nvSpPr>
        <p:spPr>
          <a:xfrm>
            <a:off x="8229600" y="6473952"/>
            <a:ext cx="758952" cy="246888"/>
          </a:xfrm>
        </p:spPr>
        <p:txBody>
          <a:bodyPr/>
          <a:lstStyle/>
          <a:p>
            <a:fld id="{B4CB39F0-98AF-469C-88E6-A7464F8FCCF4}" type="slidenum">
              <a:rPr lang="en-AU" smtClean="0"/>
              <a:t>‹#›</a:t>
            </a:fld>
            <a:endParaRPr lang="en-AU"/>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8B1865D-D81B-4C64-807A-BB32A641F7C7}"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4CB39F0-98AF-469C-88E6-A7464F8FCCF4}" type="slidenum">
              <a:rPr lang="en-AU" smtClean="0"/>
              <a:t>‹#›</a:t>
            </a:fld>
            <a:endParaRPr lang="en-AU"/>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8B1865D-D81B-4C64-807A-BB32A641F7C7}"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4CB39F0-98AF-469C-88E6-A7464F8FCCF4}" type="slidenum">
              <a:rPr lang="en-AU" smtClean="0"/>
              <a:t>‹#›</a:t>
            </a:fld>
            <a:endParaRPr lang="en-AU"/>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A8B1865D-D81B-4C64-807A-BB32A641F7C7}" type="datetimeFigureOut">
              <a:rPr lang="en-AU" smtClean="0"/>
              <a:t>24/11/2016</a:t>
            </a:fld>
            <a:endParaRPr lang="en-AU"/>
          </a:p>
        </p:txBody>
      </p:sp>
      <p:sp>
        <p:nvSpPr>
          <p:cNvPr id="19" name="Footer Placeholder 18"/>
          <p:cNvSpPr>
            <a:spLocks noGrp="1"/>
          </p:cNvSpPr>
          <p:nvPr>
            <p:ph type="ftr" sz="quarter" idx="11"/>
          </p:nvPr>
        </p:nvSpPr>
        <p:spPr>
          <a:xfrm>
            <a:off x="3581400" y="76200"/>
            <a:ext cx="2895600" cy="288925"/>
          </a:xfrm>
        </p:spPr>
        <p:txBody>
          <a:bodyPr/>
          <a:lstStyle/>
          <a:p>
            <a:endParaRPr lang="en-AU"/>
          </a:p>
        </p:txBody>
      </p:sp>
      <p:sp>
        <p:nvSpPr>
          <p:cNvPr id="16" name="Slide Number Placeholder 15"/>
          <p:cNvSpPr>
            <a:spLocks noGrp="1"/>
          </p:cNvSpPr>
          <p:nvPr>
            <p:ph type="sldNum" sz="quarter" idx="12"/>
          </p:nvPr>
        </p:nvSpPr>
        <p:spPr>
          <a:xfrm>
            <a:off x="8229600" y="6473952"/>
            <a:ext cx="758952" cy="246888"/>
          </a:xfrm>
        </p:spPr>
        <p:txBody>
          <a:bodyPr/>
          <a:lstStyle/>
          <a:p>
            <a:fld id="{B4CB39F0-98AF-469C-88E6-A7464F8FCCF4}" type="slidenum">
              <a:rPr lang="en-AU" smtClean="0"/>
              <a:t>‹#›</a:t>
            </a:fld>
            <a:endParaRPr lang="en-AU"/>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A8B1865D-D81B-4C64-807A-BB32A641F7C7}" type="datetimeFigureOut">
              <a:rPr lang="en-AU" smtClean="0"/>
              <a:t>24/11/2016</a:t>
            </a:fld>
            <a:endParaRPr lang="en-AU"/>
          </a:p>
        </p:txBody>
      </p:sp>
      <p:sp>
        <p:nvSpPr>
          <p:cNvPr id="11" name="Footer Placeholder 10"/>
          <p:cNvSpPr>
            <a:spLocks noGrp="1"/>
          </p:cNvSpPr>
          <p:nvPr>
            <p:ph type="ftr" sz="quarter" idx="11"/>
          </p:nvPr>
        </p:nvSpPr>
        <p:spPr/>
        <p:txBody>
          <a:bodyPr/>
          <a:lstStyle/>
          <a:p>
            <a:endParaRPr lang="en-AU"/>
          </a:p>
        </p:txBody>
      </p:sp>
      <p:sp>
        <p:nvSpPr>
          <p:cNvPr id="16" name="Slide Number Placeholder 15"/>
          <p:cNvSpPr>
            <a:spLocks noGrp="1"/>
          </p:cNvSpPr>
          <p:nvPr>
            <p:ph type="sldNum" sz="quarter" idx="12"/>
          </p:nvPr>
        </p:nvSpPr>
        <p:spPr/>
        <p:txBody>
          <a:bodyPr/>
          <a:lstStyle/>
          <a:p>
            <a:fld id="{B4CB39F0-98AF-469C-88E6-A7464F8FCCF4}" type="slidenum">
              <a:rPr lang="en-AU" smtClean="0"/>
              <a:t>‹#›</a:t>
            </a:fld>
            <a:endParaRPr lang="en-AU"/>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A8B1865D-D81B-4C64-807A-BB32A641F7C7}" type="datetimeFigureOut">
              <a:rPr lang="en-AU" smtClean="0"/>
              <a:t>24/11/2016</a:t>
            </a:fld>
            <a:endParaRPr lang="en-AU"/>
          </a:p>
        </p:txBody>
      </p:sp>
      <p:sp>
        <p:nvSpPr>
          <p:cNvPr id="10" name="Footer Placeholder 9"/>
          <p:cNvSpPr>
            <a:spLocks noGrp="1"/>
          </p:cNvSpPr>
          <p:nvPr>
            <p:ph type="ftr" sz="quarter" idx="11"/>
          </p:nvPr>
        </p:nvSpPr>
        <p:spPr/>
        <p:txBody>
          <a:bodyPr/>
          <a:lstStyle/>
          <a:p>
            <a:endParaRPr lang="en-AU"/>
          </a:p>
        </p:txBody>
      </p:sp>
      <p:sp>
        <p:nvSpPr>
          <p:cNvPr id="31" name="Slide Number Placeholder 30"/>
          <p:cNvSpPr>
            <a:spLocks noGrp="1"/>
          </p:cNvSpPr>
          <p:nvPr>
            <p:ph type="sldNum" sz="quarter" idx="12"/>
          </p:nvPr>
        </p:nvSpPr>
        <p:spPr/>
        <p:txBody>
          <a:bodyPr/>
          <a:lstStyle/>
          <a:p>
            <a:fld id="{B4CB39F0-98AF-469C-88E6-A7464F8FCCF4}" type="slidenum">
              <a:rPr lang="en-AU" smtClean="0"/>
              <a:t>‹#›</a:t>
            </a:fld>
            <a:endParaRPr lang="en-AU"/>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A8B1865D-D81B-4C64-807A-BB32A641F7C7}" type="datetimeFigureOut">
              <a:rPr lang="en-AU" smtClean="0"/>
              <a:t>24/11/2016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8229600" y="6477000"/>
            <a:ext cx="762000" cy="246888"/>
          </a:xfrm>
        </p:spPr>
        <p:txBody>
          <a:bodyPr/>
          <a:lstStyle/>
          <a:p>
            <a:fld id="{B4CB39F0-98AF-469C-88E6-A7464F8FCCF4}" type="slidenum">
              <a:rPr lang="en-AU" smtClean="0"/>
              <a:t>‹#›</a:t>
            </a:fld>
            <a:endParaRPr lang="en-AU"/>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A8B1865D-D81B-4C64-807A-BB32A641F7C7}" type="datetimeFigureOut">
              <a:rPr lang="en-AU" smtClean="0"/>
              <a:t>24/11/2016</a:t>
            </a:fld>
            <a:endParaRPr lang="en-AU"/>
          </a:p>
        </p:txBody>
      </p:sp>
      <p:sp>
        <p:nvSpPr>
          <p:cNvPr id="21" name="Footer Placeholder 20"/>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4CB39F0-98AF-469C-88E6-A7464F8FCCF4}" type="slidenum">
              <a:rPr lang="en-AU" smtClean="0"/>
              <a:t>‹#›</a:t>
            </a:fld>
            <a:endParaRPr lang="en-AU"/>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8B1865D-D81B-4C64-807A-BB32A641F7C7}" type="datetimeFigureOut">
              <a:rPr lang="en-AU" smtClean="0"/>
              <a:t>24/11/2016</a:t>
            </a:fld>
            <a:endParaRPr lang="en-AU"/>
          </a:p>
        </p:txBody>
      </p:sp>
      <p:sp>
        <p:nvSpPr>
          <p:cNvPr id="24" name="Footer Placeholder 23"/>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4CB39F0-98AF-469C-88E6-A7464F8FCCF4}" type="slidenum">
              <a:rPr lang="en-AU" smtClean="0"/>
              <a:t>‹#›</a:t>
            </a:fld>
            <a:endParaRPr lang="en-AU"/>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A8B1865D-D81B-4C64-807A-BB32A641F7C7}" type="datetimeFigureOut">
              <a:rPr lang="en-AU" smtClean="0"/>
              <a:t>24/11/2016</a:t>
            </a:fld>
            <a:endParaRPr lang="en-AU"/>
          </a:p>
        </p:txBody>
      </p:sp>
      <p:sp>
        <p:nvSpPr>
          <p:cNvPr id="29" name="Footer Placeholder 28"/>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4CB39F0-98AF-469C-88E6-A7464F8FCCF4}" type="slidenum">
              <a:rPr lang="en-AU" smtClean="0"/>
              <a:t>‹#›</a:t>
            </a:fld>
            <a:endParaRPr lang="en-AU"/>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A8B1865D-D81B-4C64-807A-BB32A641F7C7}"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31" name="Slide Number Placeholder 30"/>
          <p:cNvSpPr>
            <a:spLocks noGrp="1"/>
          </p:cNvSpPr>
          <p:nvPr>
            <p:ph type="sldNum" sz="quarter" idx="12"/>
          </p:nvPr>
        </p:nvSpPr>
        <p:spPr/>
        <p:txBody>
          <a:bodyPr/>
          <a:lstStyle/>
          <a:p>
            <a:fld id="{B4CB39F0-98AF-469C-88E6-A7464F8FCCF4}" type="slidenum">
              <a:rPr lang="en-AU" smtClean="0"/>
              <a:t>‹#›</a:t>
            </a:fld>
            <a:endParaRPr lang="en-AU"/>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8B1865D-D81B-4C64-807A-BB32A641F7C7}" type="datetimeFigureOut">
              <a:rPr lang="en-AU" smtClean="0"/>
              <a:t>24/11/2016</a:t>
            </a:fld>
            <a:endParaRPr lang="en-AU"/>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AU"/>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4CB39F0-98AF-469C-88E6-A7464F8FCCF4}" type="slidenum">
              <a:rPr lang="en-AU" smtClean="0"/>
              <a:t>‹#›</a:t>
            </a:fld>
            <a:endParaRPr lang="en-AU"/>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www.pngblogs.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20888"/>
            <a:ext cx="9324528" cy="3528392"/>
          </a:xfrm>
        </p:spPr>
        <p:txBody>
          <a:bodyPr>
            <a:normAutofit fontScale="90000"/>
          </a:bodyPr>
          <a:lstStyle/>
          <a:p>
            <a:pPr algn="ctr"/>
            <a:r>
              <a:rPr lang="en-AU" sz="3200" dirty="0"/>
              <a:t>Pacific constitutional networking conference</a:t>
            </a:r>
            <a:br>
              <a:rPr lang="en-AU" sz="3200" dirty="0"/>
            </a:br>
            <a:r>
              <a:rPr lang="en-AU" sz="3200" dirty="0"/>
              <a:t/>
            </a:r>
            <a:br>
              <a:rPr lang="en-AU" sz="3200" dirty="0"/>
            </a:br>
            <a:r>
              <a:rPr lang="en-AU" sz="2700" dirty="0"/>
              <a:t>University of South Pacific,  Port Vila, Vanuatu</a:t>
            </a:r>
            <a:br>
              <a:rPr lang="en-AU" sz="2700" dirty="0"/>
            </a:br>
            <a:r>
              <a:rPr lang="en-AU" sz="2700" dirty="0"/>
              <a:t>23</a:t>
            </a:r>
            <a:r>
              <a:rPr lang="en-AU" sz="2700" baseline="30000" dirty="0"/>
              <a:t>rd</a:t>
            </a:r>
            <a:r>
              <a:rPr lang="en-AU" sz="2700" dirty="0"/>
              <a:t> -25</a:t>
            </a:r>
            <a:r>
              <a:rPr lang="en-AU" sz="2700" baseline="30000" dirty="0"/>
              <a:t>th</a:t>
            </a:r>
            <a:r>
              <a:rPr lang="en-AU" sz="2700" dirty="0"/>
              <a:t> November 2016</a:t>
            </a:r>
            <a:r>
              <a:rPr lang="en-AU" sz="3200" dirty="0"/>
              <a:t/>
            </a:r>
            <a:br>
              <a:rPr lang="en-AU" sz="3200" dirty="0"/>
            </a:br>
            <a:r>
              <a:rPr lang="en-AU" sz="3100" dirty="0"/>
              <a:t/>
            </a:r>
            <a:br>
              <a:rPr lang="en-AU" sz="3100" dirty="0"/>
            </a:br>
            <a:r>
              <a:rPr lang="en-AU" sz="2700" u="sng" cap="none" dirty="0"/>
              <a:t>The Need For The Reviewing And Monitoring Of Supreme Court Judgements In The Papua New Guinea Judiciary</a:t>
            </a:r>
            <a:r>
              <a:rPr lang="en-AU" sz="3100" u="sng" dirty="0"/>
              <a:t/>
            </a:r>
            <a:br>
              <a:rPr lang="en-AU" sz="3100" u="sng" dirty="0"/>
            </a:br>
            <a:r>
              <a:rPr lang="en-AU" sz="3100" dirty="0"/>
              <a:t>		</a:t>
            </a:r>
            <a:br>
              <a:rPr lang="en-AU" sz="3100" dirty="0"/>
            </a:br>
            <a:r>
              <a:rPr lang="en-AU" sz="3100" dirty="0"/>
              <a:t>			</a:t>
            </a:r>
            <a:r>
              <a:rPr lang="en-AU" sz="2700" dirty="0"/>
              <a:t> By: M</a:t>
            </a:r>
            <a:r>
              <a:rPr lang="en-AU" sz="2000" dirty="0"/>
              <a:t>s</a:t>
            </a:r>
            <a:r>
              <a:rPr lang="en-AU" sz="2700" dirty="0"/>
              <a:t> Netty Daemuna</a:t>
            </a:r>
            <a:br>
              <a:rPr lang="en-AU" sz="2700" dirty="0"/>
            </a:br>
            <a:r>
              <a:rPr lang="en-AU" sz="2700" dirty="0"/>
              <a:t> 		</a:t>
            </a:r>
            <a:r>
              <a:rPr lang="en-AU" sz="2700"/>
              <a:t>        </a:t>
            </a:r>
            <a:r>
              <a:rPr lang="en-AU" sz="2700" smtClean="0"/>
              <a:t>PNGC&amp;LRC</a:t>
            </a:r>
            <a:r>
              <a:rPr lang="en-AU" dirty="0"/>
              <a:t/>
            </a:r>
            <a:br>
              <a:rPr lang="en-AU" dirty="0"/>
            </a:br>
            <a:r>
              <a:rPr lang="en-AU" dirty="0"/>
              <a:t/>
            </a:r>
            <a:br>
              <a:rPr lang="en-AU" dirty="0"/>
            </a:br>
            <a:endParaRPr lang="en-AU" dirty="0"/>
          </a:p>
        </p:txBody>
      </p:sp>
      <p:pic>
        <p:nvPicPr>
          <p:cNvPr id="4" name="Picture 3"/>
          <p:cNvPicPr>
            <a:picLocks noChangeAspect="1"/>
          </p:cNvPicPr>
          <p:nvPr/>
        </p:nvPicPr>
        <p:blipFill>
          <a:blip r:embed="rId2"/>
          <a:stretch>
            <a:fillRect/>
          </a:stretch>
        </p:blipFill>
        <p:spPr>
          <a:xfrm>
            <a:off x="3059832" y="-24165"/>
            <a:ext cx="2831090" cy="1724973"/>
          </a:xfrm>
          <a:prstGeom prst="rect">
            <a:avLst/>
          </a:prstGeom>
        </p:spPr>
      </p:pic>
      <p:sp>
        <p:nvSpPr>
          <p:cNvPr id="3" name="Subtitle 2"/>
          <p:cNvSpPr>
            <a:spLocks noGrp="1"/>
          </p:cNvSpPr>
          <p:nvPr>
            <p:ph type="subTitle" idx="1"/>
          </p:nvPr>
        </p:nvSpPr>
        <p:spPr>
          <a:xfrm>
            <a:off x="0" y="404664"/>
            <a:ext cx="9144000" cy="1800200"/>
          </a:xfrm>
        </p:spPr>
        <p:txBody>
          <a:bodyPr/>
          <a:lstStyle/>
          <a:p>
            <a:r>
              <a:rPr lang="en-AU" dirty="0"/>
              <a:t>	CONSTITUTIONAL AND LAW REFORM COMMISSION </a:t>
            </a:r>
          </a:p>
        </p:txBody>
      </p:sp>
    </p:spTree>
    <p:extLst>
      <p:ext uri="{BB962C8B-B14F-4D97-AF65-F5344CB8AC3E}">
        <p14:creationId xmlns:p14="http://schemas.microsoft.com/office/powerpoint/2010/main" val="1733970400"/>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6632"/>
            <a:ext cx="8686800" cy="1080120"/>
          </a:xfrm>
        </p:spPr>
        <p:txBody>
          <a:bodyPr>
            <a:normAutofit fontScale="90000"/>
          </a:bodyPr>
          <a:lstStyle/>
          <a:p>
            <a:pPr algn="ctr"/>
            <a:r>
              <a:rPr lang="en-AU" sz="6600" dirty="0"/>
              <a:t>End of Presentation</a:t>
            </a:r>
          </a:p>
        </p:txBody>
      </p:sp>
      <p:sp>
        <p:nvSpPr>
          <p:cNvPr id="3" name="Content Placeholder 2"/>
          <p:cNvSpPr>
            <a:spLocks noGrp="1"/>
          </p:cNvSpPr>
          <p:nvPr>
            <p:ph idx="1"/>
          </p:nvPr>
        </p:nvSpPr>
        <p:spPr>
          <a:xfrm>
            <a:off x="304800" y="3501009"/>
            <a:ext cx="8686800" cy="2232248"/>
          </a:xfrm>
        </p:spPr>
        <p:txBody>
          <a:bodyPr>
            <a:normAutofit fontScale="77500" lnSpcReduction="20000"/>
          </a:bodyPr>
          <a:lstStyle/>
          <a:p>
            <a:pPr marL="0" indent="0">
              <a:buNone/>
            </a:pPr>
            <a:r>
              <a:rPr lang="en-AU" dirty="0"/>
              <a:t>	Ms Netty Daemuna</a:t>
            </a:r>
          </a:p>
          <a:p>
            <a:pPr marL="0" indent="0">
              <a:buNone/>
            </a:pPr>
            <a:r>
              <a:rPr lang="en-AU" dirty="0"/>
              <a:t>	Legal Officer</a:t>
            </a:r>
          </a:p>
          <a:p>
            <a:pPr marL="0" indent="0">
              <a:buNone/>
            </a:pPr>
            <a:r>
              <a:rPr lang="en-AU" dirty="0"/>
              <a:t>	Papua New Guinea Constitutional and Law Reform 	Commission.</a:t>
            </a:r>
          </a:p>
          <a:p>
            <a:pPr marL="0" indent="0">
              <a:buNone/>
            </a:pPr>
            <a:r>
              <a:rPr lang="en-AU" dirty="0"/>
              <a:t>	</a:t>
            </a:r>
          </a:p>
          <a:p>
            <a:pPr marL="0" indent="0">
              <a:buNone/>
            </a:pPr>
            <a:r>
              <a:rPr lang="en-AU" dirty="0"/>
              <a:t>	PNG</a:t>
            </a:r>
          </a:p>
        </p:txBody>
      </p:sp>
    </p:spTree>
    <p:extLst>
      <p:ext uri="{BB962C8B-B14F-4D97-AF65-F5344CB8AC3E}">
        <p14:creationId xmlns:p14="http://schemas.microsoft.com/office/powerpoint/2010/main" val="1019890277"/>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OUTLINE </a:t>
            </a:r>
          </a:p>
        </p:txBody>
      </p:sp>
      <p:sp>
        <p:nvSpPr>
          <p:cNvPr id="3" name="Content Placeholder 2"/>
          <p:cNvSpPr>
            <a:spLocks noGrp="1"/>
          </p:cNvSpPr>
          <p:nvPr>
            <p:ph idx="1"/>
          </p:nvPr>
        </p:nvSpPr>
        <p:spPr/>
        <p:txBody>
          <a:bodyPr/>
          <a:lstStyle/>
          <a:p>
            <a:pPr marL="571500" indent="-571500">
              <a:buFont typeface="+mj-lt"/>
              <a:buAutoNum type="romanUcPeriod"/>
            </a:pPr>
            <a:r>
              <a:rPr lang="en-AU" dirty="0"/>
              <a:t>	</a:t>
            </a:r>
            <a:r>
              <a:rPr lang="en-AU" dirty="0" smtClean="0"/>
              <a:t>Background</a:t>
            </a:r>
            <a:endParaRPr lang="en-AU" dirty="0"/>
          </a:p>
          <a:p>
            <a:pPr marL="571500" indent="-571500">
              <a:buFont typeface="+mj-lt"/>
              <a:buAutoNum type="romanUcPeriod"/>
            </a:pPr>
            <a:r>
              <a:rPr lang="en-AU" dirty="0"/>
              <a:t>	Introduction</a:t>
            </a:r>
          </a:p>
          <a:p>
            <a:pPr marL="971550" lvl="1" indent="-571500">
              <a:buFont typeface="+mj-lt"/>
              <a:buAutoNum type="romanUcPeriod"/>
            </a:pPr>
            <a:r>
              <a:rPr lang="en-AU" dirty="0"/>
              <a:t>Aim of Paper</a:t>
            </a:r>
          </a:p>
          <a:p>
            <a:pPr marL="571500" indent="-571500">
              <a:buFont typeface="+mj-lt"/>
              <a:buAutoNum type="romanUcPeriod"/>
            </a:pPr>
            <a:r>
              <a:rPr lang="en-AU" dirty="0"/>
              <a:t>	Methodology </a:t>
            </a:r>
          </a:p>
          <a:p>
            <a:pPr marL="571500" indent="-571500">
              <a:buFont typeface="+mj-lt"/>
              <a:buAutoNum type="romanUcPeriod"/>
            </a:pPr>
            <a:r>
              <a:rPr lang="en-AU" dirty="0"/>
              <a:t>	Way Forward</a:t>
            </a:r>
          </a:p>
        </p:txBody>
      </p:sp>
    </p:spTree>
    <p:extLst>
      <p:ext uri="{BB962C8B-B14F-4D97-AF65-F5344CB8AC3E}">
        <p14:creationId xmlns:p14="http://schemas.microsoft.com/office/powerpoint/2010/main" val="215140424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Background</a:t>
            </a:r>
          </a:p>
        </p:txBody>
      </p:sp>
      <p:sp>
        <p:nvSpPr>
          <p:cNvPr id="6" name="Content Placeholder 5"/>
          <p:cNvSpPr>
            <a:spLocks noGrp="1"/>
          </p:cNvSpPr>
          <p:nvPr>
            <p:ph idx="1"/>
          </p:nvPr>
        </p:nvSpPr>
        <p:spPr/>
        <p:txBody>
          <a:bodyPr/>
          <a:lstStyle/>
          <a:p>
            <a:pPr marL="457200" lvl="1" indent="0">
              <a:buNone/>
            </a:pPr>
            <a:r>
              <a:rPr lang="en-AU" dirty="0"/>
              <a:t>	“No man is above the law”</a:t>
            </a:r>
          </a:p>
          <a:p>
            <a:pPr marL="457200" lvl="1" indent="0">
              <a:buNone/>
            </a:pPr>
            <a:endParaRPr lang="en-AU" dirty="0"/>
          </a:p>
          <a:p>
            <a:pPr marL="457200" lvl="1" indent="0">
              <a:buNone/>
            </a:pPr>
            <a:endParaRPr lang="en-AU" dirty="0"/>
          </a:p>
          <a:p>
            <a:pPr marL="457200" lvl="1" indent="0">
              <a:buNone/>
            </a:pPr>
            <a:endParaRPr lang="en-AU" dirty="0"/>
          </a:p>
          <a:p>
            <a:pPr marL="457200" lvl="1" indent="0">
              <a:buNone/>
            </a:pPr>
            <a:endParaRPr lang="en-AU" dirty="0"/>
          </a:p>
          <a:p>
            <a:pPr marL="457200" lvl="1" indent="0">
              <a:buNone/>
            </a:pPr>
            <a:endParaRPr lang="en-AU" dirty="0"/>
          </a:p>
          <a:p>
            <a:pPr marL="457200" lvl="1" indent="0">
              <a:buNone/>
            </a:pPr>
            <a:r>
              <a:rPr lang="en-AU" sz="1400" dirty="0">
                <a:hlinkClick r:id="rId2"/>
              </a:rPr>
              <a:t>MEDIA STATEMENT. By Thomas </a:t>
            </a:r>
            <a:r>
              <a:rPr lang="en-AU" sz="1400" dirty="0" err="1">
                <a:hlinkClick r:id="rId2"/>
              </a:rPr>
              <a:t>Eluh</a:t>
            </a:r>
            <a:r>
              <a:rPr lang="en-AU" sz="1400" dirty="0">
                <a:hlinkClick r:id="rId2"/>
              </a:rPr>
              <a:t>, Assistant Commissioner of Police – Suspended</a:t>
            </a:r>
            <a:r>
              <a:rPr lang="en-AU" sz="1400" dirty="0"/>
              <a:t> 2014.</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5696" y="2060848"/>
            <a:ext cx="3524250" cy="2448272"/>
          </a:xfrm>
          <a:prstGeom prst="rect">
            <a:avLst/>
          </a:prstGeom>
        </p:spPr>
      </p:pic>
    </p:spTree>
    <p:extLst>
      <p:ext uri="{BB962C8B-B14F-4D97-AF65-F5344CB8AC3E}">
        <p14:creationId xmlns:p14="http://schemas.microsoft.com/office/powerpoint/2010/main" val="174423913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936104"/>
          </a:xfrm>
        </p:spPr>
        <p:txBody>
          <a:bodyPr/>
          <a:lstStyle/>
          <a:p>
            <a:pPr algn="ctr"/>
            <a:r>
              <a:rPr lang="en-AU" dirty="0"/>
              <a:t>INTRODUCTION</a:t>
            </a:r>
          </a:p>
        </p:txBody>
      </p:sp>
      <p:sp>
        <p:nvSpPr>
          <p:cNvPr id="3" name="Content Placeholder 2"/>
          <p:cNvSpPr>
            <a:spLocks noGrp="1"/>
          </p:cNvSpPr>
          <p:nvPr>
            <p:ph idx="1"/>
          </p:nvPr>
        </p:nvSpPr>
        <p:spPr>
          <a:xfrm>
            <a:off x="304800" y="1124744"/>
            <a:ext cx="8686800" cy="5472608"/>
          </a:xfrm>
        </p:spPr>
        <p:txBody>
          <a:bodyPr>
            <a:normAutofit fontScale="92500"/>
          </a:bodyPr>
          <a:lstStyle/>
          <a:p>
            <a:pPr>
              <a:buFont typeface="Wingdings" panose="05000000000000000000" pitchFamily="2" charset="2"/>
              <a:buChar char="q"/>
            </a:pPr>
            <a:r>
              <a:rPr lang="en-AU" dirty="0"/>
              <a:t>Independence of the Supreme Court of PNG</a:t>
            </a:r>
          </a:p>
          <a:p>
            <a:pPr>
              <a:buFont typeface="Wingdings" panose="05000000000000000000" pitchFamily="2" charset="2"/>
              <a:buChar char="q"/>
            </a:pPr>
            <a:r>
              <a:rPr lang="en-AU" dirty="0"/>
              <a:t> Special Functions of the SC as per Constitution</a:t>
            </a:r>
          </a:p>
          <a:p>
            <a:pPr marL="0" indent="0">
              <a:buNone/>
            </a:pPr>
            <a:r>
              <a:rPr lang="en-AU" dirty="0"/>
              <a:t>    1. </a:t>
            </a:r>
            <a:r>
              <a:rPr lang="en-US" dirty="0"/>
              <a:t>original jurisdiction to the exclusion of other courts, as to any question relating to the interpretation or application of any provision of a Constitutional Law. ( s.18 PNG Constitution).</a:t>
            </a:r>
          </a:p>
          <a:p>
            <a:pPr marL="0" indent="0">
              <a:buNone/>
            </a:pPr>
            <a:r>
              <a:rPr lang="en-US" dirty="0"/>
              <a:t>   2. Together with the NC, develop and apply Underlying Law </a:t>
            </a:r>
            <a:r>
              <a:rPr lang="en-AU" dirty="0"/>
              <a:t>in a manner that is appropriate to the circumstances of the country from time to time, except insofar as it would not be proper to do so by judicial act. (Sch. 2.3.4.</a:t>
            </a:r>
            <a:r>
              <a:rPr lang="en-AU" sz="2200" dirty="0"/>
              <a:t>Judicial development of the underlying law.)</a:t>
            </a:r>
          </a:p>
        </p:txBody>
      </p:sp>
    </p:spTree>
    <p:extLst>
      <p:ext uri="{BB962C8B-B14F-4D97-AF65-F5344CB8AC3E}">
        <p14:creationId xmlns:p14="http://schemas.microsoft.com/office/powerpoint/2010/main" val="340569168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23528"/>
          </a:xfrm>
        </p:spPr>
        <p:txBody>
          <a:bodyPr>
            <a:normAutofit fontScale="90000"/>
          </a:bodyPr>
          <a:lstStyle/>
          <a:p>
            <a:pPr algn="ctr"/>
            <a:r>
              <a:rPr lang="en-AU" dirty="0"/>
              <a:t>INTRODUCTION CONTINUE</a:t>
            </a:r>
          </a:p>
        </p:txBody>
      </p:sp>
      <p:sp>
        <p:nvSpPr>
          <p:cNvPr id="3" name="Content Placeholder 2"/>
          <p:cNvSpPr>
            <a:spLocks noGrp="1"/>
          </p:cNvSpPr>
          <p:nvPr>
            <p:ph idx="1"/>
          </p:nvPr>
        </p:nvSpPr>
        <p:spPr>
          <a:xfrm>
            <a:off x="304800" y="1124744"/>
            <a:ext cx="8839200" cy="4955381"/>
          </a:xfrm>
        </p:spPr>
        <p:txBody>
          <a:bodyPr>
            <a:normAutofit fontScale="85000" lnSpcReduction="10000"/>
          </a:bodyPr>
          <a:lstStyle/>
          <a:p>
            <a:pPr marL="0" indent="0">
              <a:buNone/>
            </a:pPr>
            <a:r>
              <a:rPr lang="en-AU" dirty="0"/>
              <a:t>Case analysis</a:t>
            </a:r>
          </a:p>
          <a:p>
            <a:pPr marL="0" indent="0">
              <a:buNone/>
            </a:pPr>
            <a:r>
              <a:rPr lang="en-US" sz="2400" dirty="0"/>
              <a:t>SCM No. 26 of 2015 re Hon. </a:t>
            </a:r>
            <a:r>
              <a:rPr lang="en-US" sz="2400" dirty="0" err="1"/>
              <a:t>Ano</a:t>
            </a:r>
            <a:r>
              <a:rPr lang="en-US" sz="2400" dirty="0"/>
              <a:t> Pala Vs Cosmas </a:t>
            </a:r>
            <a:r>
              <a:rPr lang="en-US" sz="2400" dirty="0" err="1"/>
              <a:t>Bidar</a:t>
            </a:r>
            <a:r>
              <a:rPr lang="en-US" sz="2400" dirty="0"/>
              <a:t>, Geoffrey </a:t>
            </a:r>
            <a:r>
              <a:rPr lang="en-US" sz="2400" dirty="0" err="1"/>
              <a:t>Vaki</a:t>
            </a:r>
            <a:endParaRPr lang="en-AU" sz="2400" dirty="0"/>
          </a:p>
          <a:p>
            <a:pPr marL="0" indent="0">
              <a:buNone/>
            </a:pPr>
            <a:r>
              <a:rPr lang="en-AU" sz="3100" dirty="0"/>
              <a:t>Supreme Court was in effect rightfully exercising its inherent power in determining a decision on the question of fact and law with regards to the above decision respectively. However within the same decision it had refrained the police from arresting the appellant and other named herein (in the end bringing a stop to further investigation), which shouldn’t be the case because the Police is a state service established under s188 (1) b  of the Constitution and is subject to the control of the NEC through a Minister. Therefore Courts cannot interfere with the constitutional duty and function of the police as provided for in s197 (2) of the Constitution.</a:t>
            </a:r>
          </a:p>
        </p:txBody>
      </p:sp>
    </p:spTree>
    <p:extLst>
      <p:ext uri="{BB962C8B-B14F-4D97-AF65-F5344CB8AC3E}">
        <p14:creationId xmlns:p14="http://schemas.microsoft.com/office/powerpoint/2010/main" val="366063543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57200"/>
            <a:ext cx="8686800" cy="595536"/>
          </a:xfrm>
        </p:spPr>
        <p:txBody>
          <a:bodyPr>
            <a:normAutofit/>
          </a:bodyPr>
          <a:lstStyle/>
          <a:p>
            <a:r>
              <a:rPr lang="en-AU" sz="2800" cap="none" dirty="0"/>
              <a:t>Aim Of Paper</a:t>
            </a:r>
          </a:p>
        </p:txBody>
      </p:sp>
      <p:sp>
        <p:nvSpPr>
          <p:cNvPr id="3" name="Content Placeholder 2"/>
          <p:cNvSpPr>
            <a:spLocks noGrp="1"/>
          </p:cNvSpPr>
          <p:nvPr>
            <p:ph sz="half" idx="1"/>
          </p:nvPr>
        </p:nvSpPr>
        <p:spPr>
          <a:xfrm>
            <a:off x="107504" y="1052736"/>
            <a:ext cx="4388296" cy="5271864"/>
          </a:xfrm>
        </p:spPr>
        <p:txBody>
          <a:bodyPr>
            <a:normAutofit/>
          </a:bodyPr>
          <a:lstStyle/>
          <a:p>
            <a:pPr marL="0" indent="0">
              <a:buNone/>
            </a:pPr>
            <a:r>
              <a:rPr lang="en-AU" dirty="0"/>
              <a:t>Create a Discussion paper that will generate discussion around the following ideas.</a:t>
            </a:r>
          </a:p>
          <a:p>
            <a:pPr marL="0" indent="0">
              <a:buNone/>
            </a:pPr>
            <a:endParaRPr lang="en-AU" dirty="0"/>
          </a:p>
          <a:p>
            <a:pPr marL="0" indent="0">
              <a:buNone/>
            </a:pPr>
            <a:r>
              <a:rPr lang="en-AU" dirty="0"/>
              <a:t>1. </a:t>
            </a:r>
          </a:p>
          <a:p>
            <a:pPr marL="0" indent="0">
              <a:buNone/>
            </a:pPr>
            <a:r>
              <a:rPr lang="en-AU" dirty="0"/>
              <a:t>Is there is need for clarify as to where the jurisdiction of the Supreme Court ends?</a:t>
            </a:r>
          </a:p>
        </p:txBody>
      </p:sp>
      <p:sp>
        <p:nvSpPr>
          <p:cNvPr id="4" name="Content Placeholder 3"/>
          <p:cNvSpPr>
            <a:spLocks noGrp="1"/>
          </p:cNvSpPr>
          <p:nvPr>
            <p:ph sz="half" idx="2"/>
          </p:nvPr>
        </p:nvSpPr>
        <p:spPr>
          <a:xfrm>
            <a:off x="4495800" y="1412776"/>
            <a:ext cx="4648200" cy="4911824"/>
          </a:xfrm>
        </p:spPr>
        <p:txBody>
          <a:bodyPr>
            <a:normAutofit/>
          </a:bodyPr>
          <a:lstStyle/>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r>
              <a:rPr lang="en-AU" dirty="0"/>
              <a:t>2.</a:t>
            </a:r>
          </a:p>
          <a:p>
            <a:pPr marL="0" indent="0">
              <a:buNone/>
            </a:pPr>
            <a:r>
              <a:rPr lang="en-AU" dirty="0"/>
              <a:t>who is to monitor the judgements and development of the underlying law?</a:t>
            </a:r>
          </a:p>
          <a:p>
            <a:pPr marL="0" indent="0">
              <a:buNone/>
            </a:pPr>
            <a:r>
              <a:rPr lang="en-AU" sz="2000" dirty="0"/>
              <a:t>( note: Taking into consideration CLRC’s special function sch. Sch. 2.6.14)</a:t>
            </a:r>
          </a:p>
          <a:p>
            <a:pPr marL="0" indent="0">
              <a:buNone/>
            </a:pPr>
            <a:endParaRPr lang="en-AU" dirty="0"/>
          </a:p>
        </p:txBody>
      </p:sp>
    </p:spTree>
    <p:extLst>
      <p:ext uri="{BB962C8B-B14F-4D97-AF65-F5344CB8AC3E}">
        <p14:creationId xmlns:p14="http://schemas.microsoft.com/office/powerpoint/2010/main" val="223271846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23528"/>
          </a:xfrm>
        </p:spPr>
        <p:txBody>
          <a:bodyPr>
            <a:normAutofit fontScale="90000"/>
          </a:bodyPr>
          <a:lstStyle/>
          <a:p>
            <a:pPr algn="ctr"/>
            <a:r>
              <a:rPr lang="en-AU" dirty="0"/>
              <a:t>METHODOLOGY</a:t>
            </a:r>
          </a:p>
        </p:txBody>
      </p:sp>
      <p:sp>
        <p:nvSpPr>
          <p:cNvPr id="3" name="Content Placeholder 2"/>
          <p:cNvSpPr>
            <a:spLocks noGrp="1"/>
          </p:cNvSpPr>
          <p:nvPr>
            <p:ph idx="1"/>
          </p:nvPr>
        </p:nvSpPr>
        <p:spPr>
          <a:xfrm>
            <a:off x="304800" y="1268760"/>
            <a:ext cx="8686800" cy="4811365"/>
          </a:xfrm>
        </p:spPr>
        <p:txBody>
          <a:bodyPr/>
          <a:lstStyle/>
          <a:p>
            <a:pPr marL="514350" indent="-514350">
              <a:buAutoNum type="arabicPeriod"/>
            </a:pPr>
            <a:r>
              <a:rPr lang="en-AU" dirty="0"/>
              <a:t>Literature and desktop review</a:t>
            </a:r>
          </a:p>
          <a:p>
            <a:pPr marL="0" indent="0">
              <a:buNone/>
            </a:pPr>
            <a:r>
              <a:rPr lang="en-AU" dirty="0"/>
              <a:t>	SC case analysis ( cases btwn 2012-2016)</a:t>
            </a:r>
          </a:p>
          <a:p>
            <a:pPr marL="0" indent="0">
              <a:buNone/>
            </a:pPr>
            <a:r>
              <a:rPr lang="en-AU" dirty="0"/>
              <a:t>        ( Sources: Paclii, Underlying Law Journal)</a:t>
            </a:r>
          </a:p>
          <a:p>
            <a:pPr marL="514350" indent="-514350">
              <a:buAutoNum type="arabicPeriod" startAt="2"/>
            </a:pPr>
            <a:r>
              <a:rPr lang="en-AU" dirty="0"/>
              <a:t>Commentaries </a:t>
            </a:r>
          </a:p>
          <a:p>
            <a:pPr marL="0" indent="0">
              <a:buNone/>
            </a:pPr>
            <a:r>
              <a:rPr lang="en-AU" dirty="0"/>
              <a:t>	(sources : Media, interviews </a:t>
            </a:r>
            <a:r>
              <a:rPr lang="en-AU" dirty="0" err="1"/>
              <a:t>etc</a:t>
            </a:r>
            <a:r>
              <a:rPr lang="en-AU" dirty="0"/>
              <a:t>)</a:t>
            </a:r>
          </a:p>
        </p:txBody>
      </p:sp>
    </p:spTree>
    <p:extLst>
      <p:ext uri="{BB962C8B-B14F-4D97-AF65-F5344CB8AC3E}">
        <p14:creationId xmlns:p14="http://schemas.microsoft.com/office/powerpoint/2010/main" val="70823580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67544"/>
          </a:xfrm>
        </p:spPr>
        <p:txBody>
          <a:bodyPr/>
          <a:lstStyle/>
          <a:p>
            <a:r>
              <a:rPr lang="en-AU" dirty="0"/>
              <a:t>Methodology </a:t>
            </a:r>
            <a:r>
              <a:rPr lang="en-AU" dirty="0" err="1"/>
              <a:t>cont</a:t>
            </a:r>
            <a:endParaRPr lang="en-AU" dirty="0"/>
          </a:p>
        </p:txBody>
      </p:sp>
      <p:sp>
        <p:nvSpPr>
          <p:cNvPr id="3" name="Content Placeholder 2"/>
          <p:cNvSpPr>
            <a:spLocks noGrp="1"/>
          </p:cNvSpPr>
          <p:nvPr>
            <p:ph idx="1"/>
          </p:nvPr>
        </p:nvSpPr>
        <p:spPr/>
        <p:txBody>
          <a:bodyPr>
            <a:normAutofit lnSpcReduction="10000"/>
          </a:bodyPr>
          <a:lstStyle/>
          <a:p>
            <a:pPr marL="0" indent="0">
              <a:buNone/>
            </a:pPr>
            <a:r>
              <a:rPr lang="en-AU" dirty="0"/>
              <a:t>3. DURATION</a:t>
            </a:r>
          </a:p>
          <a:p>
            <a:pPr marL="0" indent="0">
              <a:buNone/>
            </a:pPr>
            <a:r>
              <a:rPr lang="en-AU" dirty="0"/>
              <a:t>    12 months (August 2016- August 2017)</a:t>
            </a:r>
          </a:p>
          <a:p>
            <a:pPr marL="0" indent="0">
              <a:buNone/>
            </a:pPr>
            <a:endParaRPr lang="en-AU" dirty="0"/>
          </a:p>
          <a:p>
            <a:pPr marL="0" indent="0">
              <a:buNone/>
            </a:pPr>
            <a:r>
              <a:rPr lang="en-AU" dirty="0"/>
              <a:t>4. RECOMMENDATION</a:t>
            </a:r>
          </a:p>
          <a:p>
            <a:pPr marL="0" indent="0">
              <a:buNone/>
            </a:pPr>
            <a:r>
              <a:rPr lang="en-AU" dirty="0"/>
              <a:t> - tool to initiate discussion amongst the courts, s19 offices, statutory bodies with the law and justice sector and other related or interested stakeholders who will be directly or indirectly be affected by the outcome of this discussions.</a:t>
            </a:r>
          </a:p>
          <a:p>
            <a:pPr marL="0" indent="0">
              <a:buNone/>
            </a:pPr>
            <a:endParaRPr lang="en-AU" dirty="0"/>
          </a:p>
          <a:p>
            <a:pPr marL="0" indent="0">
              <a:buNone/>
            </a:pPr>
            <a:endParaRPr lang="en-AU" dirty="0"/>
          </a:p>
        </p:txBody>
      </p:sp>
    </p:spTree>
    <p:extLst>
      <p:ext uri="{BB962C8B-B14F-4D97-AF65-F5344CB8AC3E}">
        <p14:creationId xmlns:p14="http://schemas.microsoft.com/office/powerpoint/2010/main" val="51861526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23528"/>
          </a:xfrm>
        </p:spPr>
        <p:txBody>
          <a:bodyPr>
            <a:normAutofit fontScale="90000"/>
          </a:bodyPr>
          <a:lstStyle/>
          <a:p>
            <a:pPr algn="ctr"/>
            <a:r>
              <a:rPr lang="en-AU" dirty="0"/>
              <a:t>WAY FORWARD</a:t>
            </a:r>
          </a:p>
        </p:txBody>
      </p:sp>
      <p:sp>
        <p:nvSpPr>
          <p:cNvPr id="3" name="Content Placeholder 2"/>
          <p:cNvSpPr>
            <a:spLocks noGrp="1"/>
          </p:cNvSpPr>
          <p:nvPr>
            <p:ph idx="1"/>
          </p:nvPr>
        </p:nvSpPr>
        <p:spPr>
          <a:xfrm>
            <a:off x="304800" y="1124744"/>
            <a:ext cx="8686800" cy="4955381"/>
          </a:xfrm>
        </p:spPr>
        <p:txBody>
          <a:bodyPr/>
          <a:lstStyle/>
          <a:p>
            <a:pPr marL="0" indent="0">
              <a:buNone/>
            </a:pPr>
            <a:r>
              <a:rPr lang="en-AU" dirty="0"/>
              <a:t>1- The proposed discussion paper will have to  	conform with the CLRC processes.</a:t>
            </a:r>
          </a:p>
          <a:p>
            <a:pPr marL="0" indent="0">
              <a:buNone/>
            </a:pPr>
            <a:r>
              <a:rPr lang="en-AU" dirty="0"/>
              <a:t>	- urgency and severity of the matter.</a:t>
            </a:r>
          </a:p>
          <a:p>
            <a:pPr marL="0" indent="0">
              <a:buNone/>
            </a:pPr>
            <a:r>
              <a:rPr lang="en-AU" dirty="0"/>
              <a:t>	- political sensitivity/constitutionality.</a:t>
            </a:r>
          </a:p>
          <a:p>
            <a:pPr marL="0" indent="0">
              <a:buNone/>
            </a:pPr>
            <a:r>
              <a:rPr lang="en-AU" dirty="0"/>
              <a:t>2. Issues paper </a:t>
            </a:r>
          </a:p>
        </p:txBody>
      </p:sp>
    </p:spTree>
    <p:extLst>
      <p:ext uri="{BB962C8B-B14F-4D97-AF65-F5344CB8AC3E}">
        <p14:creationId xmlns:p14="http://schemas.microsoft.com/office/powerpoint/2010/main" val="793122772"/>
      </p:ext>
    </p:extLst>
  </p:cSld>
  <p:clrMapOvr>
    <a:masterClrMapping/>
  </p:clrMapOvr>
  <p:transition spd="slow">
    <p:push dir="u"/>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1600</TotalTime>
  <Words>394</Words>
  <Application>Microsoft Office PowerPoint</Application>
  <PresentationFormat>On-screen Show (4:3)</PresentationFormat>
  <Paragraphs>60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Franklin Gothic Book</vt:lpstr>
      <vt:lpstr>Franklin Gothic Medium</vt:lpstr>
      <vt:lpstr>Wingdings</vt:lpstr>
      <vt:lpstr>Wingdings 2</vt:lpstr>
      <vt:lpstr>Trek</vt:lpstr>
      <vt:lpstr>Pacific constitutional networking conference  University of South Pacific,  Port Vila, Vanuatu 23rd -25th November 2016  The Need For The Reviewing And Monitoring Of Supreme Court Judgements In The Papua New Guinea Judiciary        By: Ms Netty Daemuna            PNGC&amp;LRC  </vt:lpstr>
      <vt:lpstr>OUTLINE </vt:lpstr>
      <vt:lpstr>Background</vt:lpstr>
      <vt:lpstr>INTRODUCTION</vt:lpstr>
      <vt:lpstr>INTRODUCTION CONTINUE</vt:lpstr>
      <vt:lpstr>Aim Of Paper</vt:lpstr>
      <vt:lpstr>METHODOLOGY</vt:lpstr>
      <vt:lpstr>Methodology cont</vt:lpstr>
      <vt:lpstr>WAY FORWARD</vt:lpstr>
      <vt:lpstr>End of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NEED FOR THE REVIEWING AND MONITORING OF SUPREME COURT JUDGEMENTS IN THE PAPUA NEW GUINEA JUDICIARY</dc:title>
  <dc:creator>ndaemuna</dc:creator>
  <cp:lastModifiedBy>uspstaff</cp:lastModifiedBy>
  <cp:revision>24</cp:revision>
  <dcterms:created xsi:type="dcterms:W3CDTF">2016-11-19T11:17:11Z</dcterms:created>
  <dcterms:modified xsi:type="dcterms:W3CDTF">2016-11-24T01:36:35Z</dcterms:modified>
</cp:coreProperties>
</file>