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68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8" r:id="rId6"/>
    <p:sldId id="262" r:id="rId7"/>
    <p:sldId id="266" r:id="rId8"/>
    <p:sldId id="267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7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C0F9C-B066-7B4F-A874-2DE92FE13C25}" type="datetimeFigureOut">
              <a:rPr lang="en-US" smtClean="0"/>
              <a:pPr/>
              <a:t>11/24/16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8F613-F4D1-AB4A-A62B-3310625C4A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062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8F613-F4D1-AB4A-A62B-3310625C4A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8886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2222388-F2A4-49D4-8F22-D91C9B12751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7DB535D-F27E-4282-BEA4-7DD2871051D1}" type="datetimeFigureOut">
              <a:rPr lang="en-AU" smtClean="0"/>
              <a:pPr/>
              <a:t>11/24/16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556792"/>
            <a:ext cx="6858000" cy="2304256"/>
          </a:xfrm>
        </p:spPr>
        <p:txBody>
          <a:bodyPr>
            <a:normAutofit fontScale="90000"/>
          </a:bodyPr>
          <a:lstStyle/>
          <a:p>
            <a:r>
              <a:rPr lang="en-AU" sz="4000" b="1" dirty="0" smtClean="0"/>
              <a:t>Designing constitutions for foreign judges:</a:t>
            </a:r>
            <a:br>
              <a:rPr lang="en-AU" sz="4000" b="1" dirty="0" smtClean="0"/>
            </a:br>
            <a:r>
              <a:rPr lang="en-AU" sz="4000" dirty="0" smtClean="0"/>
              <a:t>The Pacific experience</a:t>
            </a:r>
            <a:br>
              <a:rPr lang="en-AU" sz="4000" dirty="0" smtClean="0"/>
            </a:br>
            <a:endParaRPr lang="en-AU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93096"/>
            <a:ext cx="6461760" cy="134570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AU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Anna Dziedzic</a:t>
            </a:r>
          </a:p>
          <a:p>
            <a:pPr algn="ctr"/>
            <a:r>
              <a:rPr lang="en-AU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PhD Candidate, Melbourne Law School</a:t>
            </a:r>
          </a:p>
          <a:p>
            <a:pPr algn="ctr"/>
            <a:r>
              <a:rPr lang="en-AU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Constitution Transformation Network </a:t>
            </a:r>
            <a:endParaRPr lang="en-AU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667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>Overview of research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sz="3200" dirty="0"/>
              <a:t>Why are foreign </a:t>
            </a:r>
            <a:r>
              <a:rPr lang="en-AU" sz="3200" dirty="0" smtClean="0"/>
              <a:t>judges?</a:t>
            </a:r>
            <a:endParaRPr lang="en-AU" sz="3200" dirty="0"/>
          </a:p>
          <a:p>
            <a:pPr lvl="0"/>
            <a:r>
              <a:rPr lang="en-AU" sz="3200" dirty="0"/>
              <a:t>How </a:t>
            </a:r>
            <a:r>
              <a:rPr lang="en-AU" sz="3200" dirty="0" smtClean="0"/>
              <a:t>are they recruited and appointed, and </a:t>
            </a:r>
            <a:r>
              <a:rPr lang="en-AU" sz="3200" dirty="0"/>
              <a:t>what are the terms of their service?</a:t>
            </a:r>
          </a:p>
          <a:p>
            <a:r>
              <a:rPr lang="en-AU" sz="3200" dirty="0" smtClean="0"/>
              <a:t>What </a:t>
            </a:r>
            <a:r>
              <a:rPr lang="en-AU" sz="3200" dirty="0"/>
              <a:t>are the implications of the use of foreign </a:t>
            </a:r>
            <a:r>
              <a:rPr lang="en-AU" sz="3200" dirty="0" smtClean="0"/>
              <a:t>judges for the role of the judge and the role of the court?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40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How many foreign judges and where are they from?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buNone/>
            </a:pPr>
            <a:r>
              <a:rPr lang="en-AU" sz="2800" dirty="0" smtClean="0"/>
              <a:t>From 2000-2015, 180 foreign judges served on the higher courts in the nine Pacific states</a:t>
            </a:r>
            <a:endParaRPr lang="en-AU" dirty="0" smtClean="0"/>
          </a:p>
          <a:p>
            <a:pPr lvl="1"/>
            <a:r>
              <a:rPr lang="en-AU" sz="2800" dirty="0" smtClean="0"/>
              <a:t>New Zealand 32%</a:t>
            </a:r>
          </a:p>
          <a:p>
            <a:pPr lvl="1"/>
            <a:r>
              <a:rPr lang="en-AU" sz="2800" dirty="0" smtClean="0"/>
              <a:t>Australia 30%</a:t>
            </a:r>
          </a:p>
          <a:p>
            <a:pPr lvl="1"/>
            <a:r>
              <a:rPr lang="en-AU" sz="2800" dirty="0" smtClean="0"/>
              <a:t>Sri Lanka 22%</a:t>
            </a:r>
          </a:p>
          <a:p>
            <a:pPr lvl="1"/>
            <a:r>
              <a:rPr lang="en-AU" sz="2800" dirty="0" smtClean="0"/>
              <a:t>United Kingdom 8%</a:t>
            </a:r>
          </a:p>
          <a:p>
            <a:pPr lvl="1"/>
            <a:r>
              <a:rPr lang="en-AU" sz="2800" dirty="0" smtClean="0"/>
              <a:t>Other Pacific states 6%</a:t>
            </a:r>
          </a:p>
          <a:p>
            <a:pPr lvl="1"/>
            <a:r>
              <a:rPr lang="en-AU" sz="2800" dirty="0" smtClean="0"/>
              <a:t>African states 2%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Ratio foreign judges to local judges </a:t>
            </a:r>
            <a:br>
              <a:rPr lang="en-US" sz="4000" dirty="0" smtClean="0"/>
            </a:br>
            <a:r>
              <a:rPr lang="en-US" sz="2800" dirty="0" smtClean="0"/>
              <a:t>2000-2015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1524000"/>
          <a:ext cx="5943600" cy="4572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971800"/>
                <a:gridCol w="297180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A8E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% Judges foreign 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A8EF2"/>
                    </a:solidFill>
                  </a:tcPr>
                </a:tc>
              </a:tr>
              <a:tr h="4318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Nauru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100%</a:t>
                      </a:r>
                      <a:endParaRPr lang="en-US" sz="2400" dirty="0"/>
                    </a:p>
                  </a:txBody>
                  <a:tcPr/>
                </a:tc>
              </a:tr>
              <a:tr h="4318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Tuvalu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100%</a:t>
                      </a:r>
                      <a:endParaRPr lang="en-US" sz="2400" dirty="0"/>
                    </a:p>
                  </a:txBody>
                  <a:tcPr/>
                </a:tc>
              </a:tr>
              <a:tr h="4318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Tonga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95%</a:t>
                      </a:r>
                      <a:endParaRPr lang="en-US" sz="2400" dirty="0"/>
                    </a:p>
                  </a:txBody>
                  <a:tcPr/>
                </a:tc>
              </a:tr>
              <a:tr h="4318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Kiribati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94%</a:t>
                      </a:r>
                      <a:endParaRPr lang="en-US" sz="2400" dirty="0"/>
                    </a:p>
                  </a:txBody>
                  <a:tcPr/>
                </a:tc>
              </a:tr>
              <a:tr h="4318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Samoa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87%</a:t>
                      </a:r>
                      <a:endParaRPr lang="en-US" sz="2400" dirty="0"/>
                    </a:p>
                  </a:txBody>
                  <a:tcPr/>
                </a:tc>
              </a:tr>
              <a:tr h="4318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Vanuatu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85%</a:t>
                      </a:r>
                      <a:endParaRPr lang="en-US" sz="2400" dirty="0"/>
                    </a:p>
                  </a:txBody>
                  <a:tcPr/>
                </a:tc>
              </a:tr>
              <a:tr h="4318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Fiji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83%</a:t>
                      </a:r>
                      <a:endParaRPr lang="en-US" sz="2400" dirty="0"/>
                    </a:p>
                  </a:txBody>
                  <a:tcPr/>
                </a:tc>
              </a:tr>
              <a:tr h="4318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Solomon Islands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71%</a:t>
                      </a:r>
                      <a:endParaRPr lang="en-US" sz="2400" dirty="0"/>
                    </a:p>
                  </a:txBody>
                  <a:tcPr/>
                </a:tc>
              </a:tr>
              <a:tr h="4318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Papua New Guinea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foreign judges?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Small size of population and local legal profession</a:t>
            </a:r>
          </a:p>
          <a:p>
            <a:r>
              <a:rPr lang="en-US" sz="3600" dirty="0" smtClean="0"/>
              <a:t>Impartiality arising from distance from the local community (?)</a:t>
            </a:r>
          </a:p>
          <a:p>
            <a:r>
              <a:rPr lang="en-US" sz="3600" dirty="0" smtClean="0"/>
              <a:t>Cost savings</a:t>
            </a:r>
          </a:p>
          <a:p>
            <a:r>
              <a:rPr lang="en-US" sz="3600" dirty="0" smtClean="0"/>
              <a:t>To provide legal and comparative expertise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>Legal frameworks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n-AU" sz="3200" dirty="0" smtClean="0"/>
          </a:p>
          <a:p>
            <a:r>
              <a:rPr lang="en-AU" sz="4400" dirty="0" smtClean="0"/>
              <a:t>Qualifications</a:t>
            </a:r>
          </a:p>
          <a:p>
            <a:r>
              <a:rPr lang="en-AU" sz="4400" dirty="0" smtClean="0"/>
              <a:t>Appointment process</a:t>
            </a:r>
          </a:p>
          <a:p>
            <a:r>
              <a:rPr lang="en-AU" sz="4400" dirty="0" smtClean="0"/>
              <a:t>Tenure</a:t>
            </a:r>
          </a:p>
          <a:p>
            <a:r>
              <a:rPr lang="en-AU" sz="4400" dirty="0" smtClean="0"/>
              <a:t>Removal</a:t>
            </a:r>
            <a:r>
              <a:rPr lang="en-AU" sz="4400" dirty="0" smtClean="0"/>
              <a:t> </a:t>
            </a:r>
            <a:endParaRPr lang="en-AU" sz="4400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442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Tenure provisions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65274808"/>
              </p:ext>
            </p:extLst>
          </p:nvPr>
        </p:nvGraphicFramePr>
        <p:xfrm>
          <a:off x="457200" y="1600200"/>
          <a:ext cx="7620000" cy="1854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2743200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State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A8E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Citizens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A8E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Non citizens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4A8EF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year</a:t>
                      </a:r>
                      <a:r>
                        <a:rPr lang="en-US" baseline="0" dirty="0" smtClean="0"/>
                        <a:t> fixed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 to 3 year fixed term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Fiji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Retirement</a:t>
                      </a:r>
                      <a:r>
                        <a:rPr lang="en-US" baseline="0" dirty="0" smtClean="0"/>
                        <a:t>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</a:t>
                      </a:r>
                      <a:r>
                        <a:rPr lang="en-US" baseline="0" dirty="0" smtClean="0"/>
                        <a:t> to 3 year fixed term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Solomon Islands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Retirement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</a:t>
                      </a:r>
                      <a:r>
                        <a:rPr lang="en-US" baseline="0" dirty="0" smtClean="0"/>
                        <a:t> term of years (if 70+)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Samoa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Retirement</a:t>
                      </a:r>
                      <a:r>
                        <a:rPr lang="en-US" baseline="0" dirty="0" smtClean="0"/>
                        <a:t>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be f</a:t>
                      </a:r>
                      <a:r>
                        <a:rPr lang="en-US" dirty="0" smtClean="0"/>
                        <a:t>ixed</a:t>
                      </a:r>
                      <a:r>
                        <a:rPr lang="en-US" baseline="0" dirty="0" smtClean="0"/>
                        <a:t> term of years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429000"/>
          <a:ext cx="7620000" cy="2214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5638800"/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Samoa</a:t>
                      </a:r>
                      <a:r>
                        <a:rPr lang="en-US" b="0" baseline="0" dirty="0" smtClean="0"/>
                        <a:t> CA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Fixed term </a:t>
                      </a:r>
                      <a:r>
                        <a:rPr lang="en-US" b="0" baseline="0" dirty="0" smtClean="0"/>
                        <a:t>or particular matters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Kiribati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Fixed term </a:t>
                      </a:r>
                      <a:r>
                        <a:rPr lang="en-US" b="0" baseline="0" dirty="0" smtClean="0"/>
                        <a:t>or particular matters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Tuvalu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Life,</a:t>
                      </a:r>
                      <a:r>
                        <a:rPr lang="en-US" baseline="0" dirty="0" smtClean="0"/>
                        <a:t> fixed term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baseline="0" dirty="0" smtClean="0"/>
                        <a:t>or particular matters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Tonga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</a:t>
                      </a:r>
                      <a:r>
                        <a:rPr lang="en-US" baseline="0" dirty="0" smtClean="0"/>
                        <a:t> good </a:t>
                      </a:r>
                      <a:r>
                        <a:rPr lang="en-US" baseline="0" dirty="0" err="1" smtClean="0"/>
                        <a:t>behaviour</a:t>
                      </a:r>
                      <a:r>
                        <a:rPr lang="en-US" baseline="0" dirty="0" smtClean="0"/>
                        <a:t> or for fixed </a:t>
                      </a:r>
                      <a:r>
                        <a:rPr lang="en-US" b="0" dirty="0" smtClean="0"/>
                        <a:t>term </a:t>
                      </a:r>
                      <a:r>
                        <a:rPr lang="en-US" b="0" baseline="0" dirty="0" smtClean="0"/>
                        <a:t>or particular matters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Nauru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Retirement age (but note use of acting judges) </a:t>
                      </a:r>
                      <a:endParaRPr lang="en-US" dirty="0"/>
                    </a:p>
                  </a:txBody>
                  <a:tcPr/>
                </a:tc>
              </a:tr>
              <a:tr h="1320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Vanuatu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Retirement age (but note use of acting judges)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Rationales for short-term contracts for foreign judges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More attractive to foreign judges and funders</a:t>
            </a:r>
          </a:p>
          <a:p>
            <a:r>
              <a:rPr lang="en-US" sz="3200" dirty="0" smtClean="0"/>
              <a:t>Opportunity to assess judge’s suitability</a:t>
            </a:r>
            <a:endParaRPr lang="en-US" sz="3200" dirty="0" smtClean="0"/>
          </a:p>
          <a:p>
            <a:r>
              <a:rPr lang="en-US" sz="3200" dirty="0" err="1" smtClean="0"/>
              <a:t>Localisation</a:t>
            </a:r>
            <a:endParaRPr lang="en-US" sz="3200" dirty="0"/>
          </a:p>
          <a:p>
            <a:r>
              <a:rPr lang="en-US" sz="3200" dirty="0" smtClean="0"/>
              <a:t>Local judges are unavailable to hear a matter or to sit on a particular session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judges and custom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/>
              <a:t>Is constitutional design is conditioned by the fact that the constitution will be interpreted and applied by foreign judges?</a:t>
            </a:r>
          </a:p>
          <a:p>
            <a:pPr>
              <a:buNone/>
            </a:pPr>
            <a:r>
              <a:rPr lang="en-US" sz="2800" dirty="0" smtClean="0"/>
              <a:t>Two approaches:</a:t>
            </a:r>
          </a:p>
          <a:p>
            <a:pPr marL="571500" indent="-457200">
              <a:buAutoNum type="arabicPeriod"/>
            </a:pPr>
            <a:r>
              <a:rPr lang="en-US" sz="2800" dirty="0" smtClean="0"/>
              <a:t>Inclusion:  Local customary values are included in the constitutional text as a guide to interpretation.</a:t>
            </a:r>
          </a:p>
          <a:p>
            <a:pPr marL="571500" indent="-457200">
              <a:buAutoNum type="arabicPeriod"/>
            </a:pPr>
            <a:r>
              <a:rPr lang="en-US" sz="2800" dirty="0" smtClean="0"/>
              <a:t>Exclusion: Customary institutions are left out of the constitutional text.</a:t>
            </a:r>
          </a:p>
          <a:p>
            <a:pPr marL="571500" indent="-457200">
              <a:buAutoNum type="arabicPeriod"/>
            </a:pPr>
            <a:endParaRPr lang="en-US" sz="2400" dirty="0" smtClean="0"/>
          </a:p>
          <a:p>
            <a:pPr marL="571500" indent="-45720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1711</TotalTime>
  <Words>403</Words>
  <Application>Microsoft Macintosh PowerPoint</Application>
  <PresentationFormat>On-screen Show (4:3)</PresentationFormat>
  <Paragraphs>88</Paragraphs>
  <Slides>9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Designing constitutions for foreign judges: The Pacific experience </vt:lpstr>
      <vt:lpstr>Overview of research</vt:lpstr>
      <vt:lpstr>How many foreign judges and where are they from?</vt:lpstr>
      <vt:lpstr>Ratio foreign judges to local judges  2000-2015</vt:lpstr>
      <vt:lpstr>Why use foreign judges?</vt:lpstr>
      <vt:lpstr> Legal frameworks  </vt:lpstr>
      <vt:lpstr>Tenure provisions</vt:lpstr>
      <vt:lpstr>Rationales for short-term contracts for foreign judges</vt:lpstr>
      <vt:lpstr>Foreign judges and custom</vt:lpstr>
    </vt:vector>
  </TitlesOfParts>
  <Company>The University of Melbourne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appointment of foreign judges to domestic superior courts in the Pacific region</dc:title>
  <dc:creator>Anna Dziedzic</dc:creator>
  <cp:lastModifiedBy>Anna Dziedzic</cp:lastModifiedBy>
  <cp:revision>26</cp:revision>
  <dcterms:created xsi:type="dcterms:W3CDTF">2016-11-23T18:15:50Z</dcterms:created>
  <dcterms:modified xsi:type="dcterms:W3CDTF">2016-11-23T18:57:33Z</dcterms:modified>
</cp:coreProperties>
</file>