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59" r:id="rId6"/>
    <p:sldId id="263" r:id="rId7"/>
    <p:sldId id="260" r:id="rId8"/>
    <p:sldId id="264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74BD6-077C-4542-BCD8-01B9A8BE150C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0B0E2-8600-497C-BE3A-98953C935049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Good afternoon </a:t>
            </a:r>
            <a:r>
              <a:rPr lang="en-AU" dirty="0" err="1" smtClean="0"/>
              <a:t>Olgeta</a:t>
            </a:r>
            <a:r>
              <a:rPr lang="en-AU" dirty="0" smtClean="0"/>
              <a:t>,</a:t>
            </a:r>
            <a:r>
              <a:rPr lang="en-AU" baseline="0" dirty="0" smtClean="0"/>
              <a:t> </a:t>
            </a:r>
          </a:p>
          <a:p>
            <a:r>
              <a:rPr lang="en-AU" baseline="0" dirty="0" smtClean="0"/>
              <a:t>My name is Corinna and I will be presenting a brief discussion into the current legal framework concerning restrictions on religious bodies- the case of Tuvalu.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B0E2-8600-497C-BE3A-98953C935049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B0E2-8600-497C-BE3A-98953C935049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Like</a:t>
            </a:r>
            <a:r>
              <a:rPr lang="en-AU" baseline="0" dirty="0" smtClean="0"/>
              <a:t> any other Pacific Island country, Tuvalu puts a lot of emphasis on the recognition of traditional standards, Values and Practices</a:t>
            </a:r>
          </a:p>
          <a:p>
            <a:r>
              <a:rPr lang="en-AU" baseline="0" dirty="0" smtClean="0"/>
              <a:t>In its Constitution, the </a:t>
            </a:r>
            <a:r>
              <a:rPr lang="en-AU" baseline="0" smtClean="0"/>
              <a:t>Preamble put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B0E2-8600-497C-BE3A-98953C935049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0B0E2-8600-497C-BE3A-98953C935049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92C0EA9-758E-48B9-A45F-F853E9E26FC4}" type="datetimeFigureOut">
              <a:rPr lang="en-US" smtClean="0"/>
              <a:pPr/>
              <a:t>11/23/2016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93B772E-6780-49DD-911A-BE5DF2AC04A9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571876"/>
            <a:ext cx="8215370" cy="2800368"/>
          </a:xfrm>
        </p:spPr>
        <p:txBody>
          <a:bodyPr>
            <a:noAutofit/>
          </a:bodyPr>
          <a:lstStyle/>
          <a:p>
            <a:r>
              <a:rPr lang="en-AU" sz="4800" dirty="0" smtClean="0"/>
              <a:t>Tuvalu’s current legal framework concerning restrictions on religious bodies</a:t>
            </a:r>
            <a:endParaRPr lang="en-AU" sz="4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71546"/>
            <a:ext cx="8858280" cy="1904409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Pacific Constitutions Network (PCN)</a:t>
            </a:r>
            <a:br>
              <a:rPr lang="en-AU" dirty="0" smtClean="0"/>
            </a:br>
            <a:r>
              <a:rPr lang="en-AU" dirty="0" smtClean="0"/>
              <a:t>Presentation on Constitutions and Religion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History of Constitutional Review Committee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1982 -1986 Review Findings</a:t>
            </a:r>
            <a:endParaRPr lang="en-A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928802"/>
            <a:ext cx="849954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Work in Progress for CRC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00174"/>
            <a:ext cx="8929718" cy="45196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AU" dirty="0" smtClean="0"/>
          </a:p>
          <a:p>
            <a:pPr>
              <a:buFont typeface="Wingdings" pitchFamily="2" charset="2"/>
              <a:buChar char="Ø"/>
            </a:pPr>
            <a:r>
              <a:rPr lang="en-AU" sz="4400" dirty="0" smtClean="0"/>
              <a:t>May/June 2016 Constitutional Review Consultation</a:t>
            </a:r>
          </a:p>
          <a:p>
            <a:pPr>
              <a:buFont typeface="Wingdings" pitchFamily="2" charset="2"/>
              <a:buChar char="Ø"/>
            </a:pPr>
            <a:r>
              <a:rPr lang="en-AU" sz="4400" dirty="0" smtClean="0"/>
              <a:t>Budget 2016-2017 </a:t>
            </a:r>
          </a:p>
          <a:p>
            <a:pPr>
              <a:buNone/>
            </a:pPr>
            <a:r>
              <a:rPr lang="en-AU" sz="4400" dirty="0" smtClean="0"/>
              <a:t>	</a:t>
            </a:r>
            <a:r>
              <a:rPr lang="en-AU" sz="4400" dirty="0" smtClean="0"/>
              <a:t>Allocation AU$800,000</a:t>
            </a:r>
          </a:p>
          <a:p>
            <a:pPr>
              <a:buFont typeface="Wingdings" pitchFamily="2" charset="2"/>
              <a:buChar char="Ø"/>
            </a:pPr>
            <a:r>
              <a:rPr lang="en-AU" sz="4400" dirty="0" smtClean="0"/>
              <a:t>National CRC public consultations on all islands</a:t>
            </a:r>
          </a:p>
          <a:p>
            <a:pPr>
              <a:buNone/>
            </a:pPr>
            <a:endParaRPr lang="en-A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Why did we opt for such Restrictions on religious bodies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AU" sz="3200" dirty="0" smtClean="0"/>
              <a:t>The paramount consideration for the safeguard of traditional systems and values of Tuvalu and the emphasis on ‘</a:t>
            </a:r>
            <a:r>
              <a:rPr lang="en-AU" sz="3200" dirty="0" err="1" smtClean="0"/>
              <a:t>Falekaupule</a:t>
            </a:r>
            <a:r>
              <a:rPr lang="en-AU" sz="3200" dirty="0" smtClean="0"/>
              <a:t> function and role in traditional leadership</a:t>
            </a:r>
          </a:p>
          <a:p>
            <a:r>
              <a:rPr lang="en-AU" sz="3200" dirty="0" smtClean="0"/>
              <a:t>Impact of post </a:t>
            </a:r>
            <a:r>
              <a:rPr lang="en-AU" sz="3200" b="1" i="1" dirty="0" err="1" smtClean="0"/>
              <a:t>Teonea</a:t>
            </a:r>
            <a:r>
              <a:rPr lang="en-AU" sz="3200" b="1" i="1" dirty="0" smtClean="0"/>
              <a:t> v </a:t>
            </a:r>
            <a:r>
              <a:rPr lang="en-AU" sz="3200" b="1" i="1" dirty="0" err="1" smtClean="0"/>
              <a:t>Kaupule</a:t>
            </a:r>
            <a:r>
              <a:rPr lang="en-AU" sz="3200" b="1" i="1" dirty="0" smtClean="0"/>
              <a:t> </a:t>
            </a:r>
            <a:r>
              <a:rPr lang="en-AU" sz="3200" b="1" i="1" dirty="0" err="1" smtClean="0"/>
              <a:t>Nanumaga</a:t>
            </a:r>
            <a:r>
              <a:rPr lang="en-AU" sz="3200" b="1" i="1" dirty="0" smtClean="0"/>
              <a:t> TVCA 2012</a:t>
            </a:r>
          </a:p>
          <a:p>
            <a:r>
              <a:rPr lang="en-AU" sz="3200" dirty="0" smtClean="0"/>
              <a:t>The myth  about Tuvalu being a Christian nation with one particular denomination ‘</a:t>
            </a:r>
            <a:r>
              <a:rPr lang="en-AU" sz="3200" dirty="0" err="1" smtClean="0"/>
              <a:t>Ekalesia</a:t>
            </a:r>
            <a:r>
              <a:rPr lang="en-AU" sz="3200" dirty="0" smtClean="0"/>
              <a:t> </a:t>
            </a:r>
            <a:r>
              <a:rPr lang="en-AU" sz="3200" dirty="0" err="1" smtClean="0"/>
              <a:t>Kelisiano</a:t>
            </a:r>
            <a:r>
              <a:rPr lang="en-AU" sz="3200" dirty="0" smtClean="0"/>
              <a:t> Tuvalu (EKT) being the country’s Church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LEGAL FRAMEWORK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AU" sz="4000" dirty="0" smtClean="0"/>
              <a:t>CONSTITUTION</a:t>
            </a:r>
          </a:p>
          <a:p>
            <a:r>
              <a:rPr lang="en-AU" sz="4000" dirty="0" smtClean="0"/>
              <a:t>Constitution (Recognition of Traditional Standards, 	Values and Practices) Amendment Act 2010</a:t>
            </a:r>
          </a:p>
          <a:p>
            <a:r>
              <a:rPr lang="en-AU" sz="4000" dirty="0" smtClean="0"/>
              <a:t>FALEKAUPULE ACT 1997</a:t>
            </a:r>
          </a:p>
          <a:p>
            <a:r>
              <a:rPr lang="en-AU" sz="4000" dirty="0" smtClean="0"/>
              <a:t>RELIGIOUS ORGANISATIONS RESTRICTION ACT 2010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Constitution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858312" cy="52864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AU" sz="3200" dirty="0" smtClean="0"/>
              <a:t>Freedom of Belief</a:t>
            </a:r>
          </a:p>
          <a:p>
            <a:pPr>
              <a:buFont typeface="Wingdings" pitchFamily="2" charset="2"/>
              <a:buChar char="Ø"/>
            </a:pPr>
            <a:r>
              <a:rPr lang="en-AU" sz="3200" dirty="0" smtClean="0"/>
              <a:t>Section 23 ‘No one shall be hindered in the exercise of his freedom of belief</a:t>
            </a:r>
          </a:p>
          <a:p>
            <a:pPr>
              <a:buFont typeface="Wingdings" pitchFamily="2" charset="2"/>
              <a:buChar char="Ø"/>
            </a:pPr>
            <a:r>
              <a:rPr lang="en-AU" sz="3200" dirty="0" smtClean="0"/>
              <a:t>‘Belief’- </a:t>
            </a:r>
          </a:p>
          <a:p>
            <a:pPr lvl="1">
              <a:buNone/>
            </a:pPr>
            <a:r>
              <a:rPr lang="en-AU" sz="3200" dirty="0" smtClean="0"/>
              <a:t>		</a:t>
            </a:r>
            <a:r>
              <a:rPr lang="en-US" sz="3200" dirty="0" smtClean="0"/>
              <a:t>(a) 	freedom of thought, religion and belief; and </a:t>
            </a:r>
            <a:endParaRPr lang="en-AU" sz="3200" dirty="0" smtClean="0"/>
          </a:p>
          <a:p>
            <a:pPr>
              <a:buNone/>
            </a:pPr>
            <a:r>
              <a:rPr lang="en-US" sz="3200" dirty="0" smtClean="0"/>
              <a:t>		(b) 	freedom to change religion or belief; and </a:t>
            </a:r>
            <a:endParaRPr lang="en-AU" sz="3200" dirty="0" smtClean="0"/>
          </a:p>
          <a:p>
            <a:pPr>
              <a:buNone/>
            </a:pPr>
            <a:r>
              <a:rPr lang="en-AU" sz="3200" dirty="0" smtClean="0"/>
              <a:t>		</a:t>
            </a:r>
            <a:r>
              <a:rPr lang="en-US" sz="3200" dirty="0" smtClean="0"/>
              <a:t>(c) 	freedom, either alone or with others, to show 		and to spread, both in public and in private, a 		religion or belief, in worship, teaching, 			practice and observance. </a:t>
            </a:r>
            <a:endParaRPr lang="en-AU" sz="3200" dirty="0" smtClean="0"/>
          </a:p>
          <a:p>
            <a:pPr>
              <a:buFont typeface="Wingdings" pitchFamily="2" charset="2"/>
              <a:buChar char="Ø"/>
            </a:pPr>
            <a:endParaRPr lang="en-A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2011354"/>
          </a:xfrm>
        </p:spPr>
        <p:txBody>
          <a:bodyPr>
            <a:normAutofit/>
          </a:bodyPr>
          <a:lstStyle/>
          <a:p>
            <a:r>
              <a:rPr lang="en-AU" dirty="0" smtClean="0"/>
              <a:t>Constitution (Recognition of Traditional Standards, Values and Practices) Amendment Act 2010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214554"/>
            <a:ext cx="8929718" cy="44291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AU" sz="3200" dirty="0" smtClean="0"/>
              <a:t>Three main purposes:</a:t>
            </a:r>
          </a:p>
          <a:p>
            <a:pPr marL="742950" indent="-742950">
              <a:buAutoNum type="arabicPeriod"/>
            </a:pPr>
            <a:r>
              <a:rPr lang="en-AU" sz="3200" dirty="0" smtClean="0"/>
              <a:t>To </a:t>
            </a:r>
            <a:r>
              <a:rPr lang="en-AU" sz="3200" dirty="0" smtClean="0"/>
              <a:t>protect island communities’ traditional interests</a:t>
            </a:r>
            <a:endParaRPr lang="en-AU" sz="3200" dirty="0" smtClean="0"/>
          </a:p>
          <a:p>
            <a:pPr marL="742950" indent="-742950">
              <a:buAutoNum type="arabicPeriod"/>
            </a:pPr>
            <a:r>
              <a:rPr lang="en-AU" sz="3200" dirty="0" smtClean="0"/>
              <a:t>Offer </a:t>
            </a:r>
            <a:r>
              <a:rPr lang="en-AU" sz="3200" dirty="0" smtClean="0"/>
              <a:t>powers necessary to pose restrictions on certain constitutional freedoms</a:t>
            </a:r>
            <a:endParaRPr lang="en-AU" sz="3200" dirty="0" smtClean="0"/>
          </a:p>
          <a:p>
            <a:pPr marL="742950" indent="-742950">
              <a:buAutoNum type="arabicPeriod"/>
            </a:pPr>
            <a:r>
              <a:rPr lang="en-AU" sz="3200" dirty="0" smtClean="0"/>
              <a:t>Afford legal </a:t>
            </a:r>
            <a:r>
              <a:rPr lang="en-AU" sz="3200" dirty="0" smtClean="0"/>
              <a:t>recognition for traditional practices of island communities</a:t>
            </a:r>
            <a:endParaRPr lang="en-AU" sz="3200" dirty="0" smtClean="0"/>
          </a:p>
          <a:p>
            <a:pPr marL="742950" indent="-742950">
              <a:buNone/>
            </a:pPr>
            <a:r>
              <a:rPr lang="en-AU" sz="3200" dirty="0" smtClean="0"/>
              <a:t>Section 5- Amendments to the Constitution</a:t>
            </a:r>
          </a:p>
          <a:p>
            <a:pPr marL="742950" indent="-742950">
              <a:buNone/>
            </a:pPr>
            <a:endParaRPr lang="en-AU" sz="3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Falekaupule</a:t>
            </a:r>
            <a:r>
              <a:rPr lang="en-AU" dirty="0" smtClean="0"/>
              <a:t> Act 1997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AU" b="1" dirty="0" smtClean="0"/>
              <a:t>Section 39- Duty </a:t>
            </a:r>
            <a:r>
              <a:rPr lang="en-AU" b="1" dirty="0" smtClean="0"/>
              <a:t>to discharge functions</a:t>
            </a:r>
          </a:p>
          <a:p>
            <a:r>
              <a:rPr lang="en-AU" dirty="0" smtClean="0"/>
              <a:t>(1) It shall be the duty of every </a:t>
            </a:r>
            <a:r>
              <a:rPr lang="en-AU" dirty="0" err="1" smtClean="0"/>
              <a:t>Falekaupule</a:t>
            </a:r>
            <a:r>
              <a:rPr lang="en-AU" dirty="0" smtClean="0"/>
              <a:t> established by this Act —</a:t>
            </a:r>
          </a:p>
          <a:p>
            <a:r>
              <a:rPr lang="en-AU" dirty="0" smtClean="0"/>
              <a:t>(a) to discharge the functions conferred upon </a:t>
            </a:r>
            <a:r>
              <a:rPr lang="en-AU" dirty="0" err="1" smtClean="0"/>
              <a:t>Falekaupule</a:t>
            </a:r>
            <a:r>
              <a:rPr lang="en-AU" dirty="0" smtClean="0"/>
              <a:t> by or under this</a:t>
            </a:r>
          </a:p>
          <a:p>
            <a:r>
              <a:rPr lang="en-AU" dirty="0" smtClean="0"/>
              <a:t>or any other Act; and</a:t>
            </a:r>
          </a:p>
          <a:p>
            <a:r>
              <a:rPr lang="en-AU" dirty="0" smtClean="0"/>
              <a:t>(b) generally, through the </a:t>
            </a:r>
            <a:r>
              <a:rPr lang="en-AU" dirty="0" err="1" smtClean="0"/>
              <a:t>Kaupule</a:t>
            </a:r>
            <a:r>
              <a:rPr lang="en-AU" dirty="0" smtClean="0"/>
              <a:t>, to maintain order and good government</a:t>
            </a:r>
          </a:p>
          <a:p>
            <a:r>
              <a:rPr lang="en-AU" dirty="0" smtClean="0"/>
              <a:t>and promote development within the area of its authority.</a:t>
            </a: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715436" cy="1868478"/>
          </a:xfrm>
        </p:spPr>
        <p:txBody>
          <a:bodyPr>
            <a:normAutofit/>
          </a:bodyPr>
          <a:lstStyle/>
          <a:p>
            <a:pPr algn="ctr"/>
            <a:r>
              <a:rPr lang="en-AU" dirty="0" smtClean="0"/>
              <a:t>Religious Organisations Restriction Act</a:t>
            </a:r>
            <a:br>
              <a:rPr lang="en-AU" dirty="0" smtClean="0"/>
            </a:br>
            <a:r>
              <a:rPr lang="en-AU" dirty="0" smtClean="0"/>
              <a:t>2010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2071678"/>
            <a:ext cx="8786874" cy="4357718"/>
          </a:xfrm>
        </p:spPr>
        <p:txBody>
          <a:bodyPr/>
          <a:lstStyle/>
          <a:p>
            <a:r>
              <a:rPr lang="en-AU" sz="4400" dirty="0" smtClean="0"/>
              <a:t>Prohibitions</a:t>
            </a:r>
          </a:p>
          <a:p>
            <a:pPr>
              <a:buNone/>
            </a:pPr>
            <a:r>
              <a:rPr lang="en-AU" sz="4400" dirty="0" smtClean="0"/>
              <a:t>	- Section 4 </a:t>
            </a:r>
          </a:p>
          <a:p>
            <a:pPr>
              <a:buNone/>
            </a:pPr>
            <a:r>
              <a:rPr lang="en-AU" sz="4400" dirty="0" smtClean="0"/>
              <a:t>	‘Except with the prior approval of a </a:t>
            </a:r>
            <a:r>
              <a:rPr lang="en-AU" sz="4400" dirty="0" err="1" smtClean="0"/>
              <a:t>Falekaupule</a:t>
            </a:r>
            <a:r>
              <a:rPr lang="en-AU" sz="4400" dirty="0" smtClean="0"/>
              <a:t>’</a:t>
            </a:r>
          </a:p>
          <a:p>
            <a:pPr>
              <a:buNone/>
            </a:pPr>
            <a:r>
              <a:rPr lang="en-AU" sz="4400" dirty="0" smtClean="0"/>
              <a:t>	‘Conditions as </a:t>
            </a:r>
            <a:r>
              <a:rPr lang="en-AU" sz="4400" dirty="0" err="1" smtClean="0"/>
              <a:t>Falekaupule</a:t>
            </a:r>
            <a:r>
              <a:rPr lang="en-AU" sz="4400" dirty="0" smtClean="0"/>
              <a:t> may impose’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417638"/>
          </a:xfrm>
        </p:spPr>
        <p:txBody>
          <a:bodyPr>
            <a:normAutofit/>
          </a:bodyPr>
          <a:lstStyle/>
          <a:p>
            <a:pPr algn="ctr"/>
            <a:r>
              <a:rPr lang="en-AU" dirty="0" smtClean="0"/>
              <a:t>Religious Organisations Restriction Act</a:t>
            </a:r>
            <a:br>
              <a:rPr lang="en-AU" dirty="0" smtClean="0"/>
            </a:br>
            <a:r>
              <a:rPr lang="en-AU" dirty="0" smtClean="0"/>
              <a:t>2010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8858312" cy="5124472"/>
          </a:xfrm>
        </p:spPr>
        <p:txBody>
          <a:bodyPr>
            <a:normAutofit/>
          </a:bodyPr>
          <a:lstStyle/>
          <a:p>
            <a:r>
              <a:rPr lang="en-AU" sz="4800" dirty="0" smtClean="0"/>
              <a:t>Procedural </a:t>
            </a:r>
            <a:r>
              <a:rPr lang="en-AU" sz="4800" dirty="0" smtClean="0"/>
              <a:t>Consideration</a:t>
            </a:r>
            <a:endParaRPr lang="en-AU" sz="4800" dirty="0" smtClean="0"/>
          </a:p>
          <a:p>
            <a:pPr>
              <a:buNone/>
            </a:pPr>
            <a:r>
              <a:rPr lang="en-AU" sz="4800" dirty="0" smtClean="0"/>
              <a:t>1.Opportunity to address the </a:t>
            </a:r>
            <a:r>
              <a:rPr lang="en-AU" sz="4800" dirty="0" err="1" smtClean="0"/>
              <a:t>Falekaupule</a:t>
            </a:r>
            <a:r>
              <a:rPr lang="en-AU" sz="4800" dirty="0" smtClean="0"/>
              <a:t> on the beliefs and practices of the religious organisation</a:t>
            </a:r>
          </a:p>
          <a:p>
            <a:pPr>
              <a:buNone/>
            </a:pPr>
            <a:r>
              <a:rPr lang="en-AU" sz="4800" dirty="0" smtClean="0"/>
              <a:t>2. </a:t>
            </a:r>
            <a:r>
              <a:rPr lang="en-AU" sz="4800" dirty="0" smtClean="0"/>
              <a:t>The </a:t>
            </a:r>
            <a:r>
              <a:rPr lang="en-AU" sz="4800" dirty="0" smtClean="0"/>
              <a:t>equilibrium balance- </a:t>
            </a:r>
          </a:p>
          <a:p>
            <a:pPr>
              <a:buNone/>
            </a:pPr>
            <a:r>
              <a:rPr lang="en-AU" sz="4800" dirty="0" smtClean="0"/>
              <a:t> Duty bearers = Rights holders</a:t>
            </a:r>
            <a:endParaRPr lang="en-AU" sz="4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15436" cy="1285884"/>
          </a:xfrm>
        </p:spPr>
        <p:txBody>
          <a:bodyPr>
            <a:normAutofit/>
          </a:bodyPr>
          <a:lstStyle/>
          <a:p>
            <a:pPr algn="ctr"/>
            <a:r>
              <a:rPr lang="en-AU" dirty="0" smtClean="0"/>
              <a:t>Legal Challenges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8186766" cy="4857784"/>
          </a:xfrm>
        </p:spPr>
        <p:txBody>
          <a:bodyPr>
            <a:normAutofit/>
          </a:bodyPr>
          <a:lstStyle/>
          <a:p>
            <a:r>
              <a:rPr lang="en-AU" sz="2800" dirty="0" smtClean="0"/>
              <a:t>Validity and the application of our legal framework</a:t>
            </a:r>
          </a:p>
          <a:p>
            <a:r>
              <a:rPr lang="en-AU" sz="2800" dirty="0" smtClean="0"/>
              <a:t>Socio-economic impact of such restrictions on the general public, interest groups, communities </a:t>
            </a:r>
            <a:r>
              <a:rPr lang="en-AU" sz="2800" dirty="0" smtClean="0"/>
              <a:t>		- </a:t>
            </a:r>
          </a:p>
          <a:p>
            <a:r>
              <a:rPr lang="en-AU" sz="2800" dirty="0" smtClean="0"/>
              <a:t>The concept of ‘Decision </a:t>
            </a:r>
            <a:r>
              <a:rPr lang="en-AU" sz="2800" dirty="0" smtClean="0"/>
              <a:t>of the </a:t>
            </a:r>
            <a:r>
              <a:rPr lang="en-AU" sz="2800" dirty="0" err="1" smtClean="0"/>
              <a:t>Falekaupule</a:t>
            </a:r>
            <a:r>
              <a:rPr lang="en-AU" sz="2800" dirty="0" smtClean="0"/>
              <a:t> is final and shall not be </a:t>
            </a:r>
            <a:r>
              <a:rPr lang="en-AU" sz="2800" dirty="0" smtClean="0"/>
              <a:t>question </a:t>
            </a:r>
            <a:r>
              <a:rPr lang="en-AU" sz="2800" dirty="0" smtClean="0"/>
              <a:t>in any court of law (ROR Act </a:t>
            </a:r>
            <a:r>
              <a:rPr lang="en-AU" sz="2800" dirty="0" smtClean="0"/>
              <a:t>2010 section 6)’</a:t>
            </a:r>
          </a:p>
          <a:p>
            <a:r>
              <a:rPr lang="en-AU" sz="2800" dirty="0" smtClean="0"/>
              <a:t>Mechanism open to influence (political/social/cultural)</a:t>
            </a:r>
          </a:p>
          <a:p>
            <a:r>
              <a:rPr lang="en-AU" sz="2800" dirty="0" smtClean="0"/>
              <a:t>Escalating in number of public outcry and religious protests/ petitions</a:t>
            </a:r>
          </a:p>
          <a:p>
            <a:endParaRPr lang="en-AU" sz="2800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1072</TotalTime>
  <Words>382</Words>
  <Application>Microsoft Office PowerPoint</Application>
  <PresentationFormat>On-screen Show (4:3)</PresentationFormat>
  <Paragraphs>67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Pacific Constitutions Network (PCN) Presentation on Constitutions and Religion</vt:lpstr>
      <vt:lpstr>Why did we opt for such Restrictions on religious bodies</vt:lpstr>
      <vt:lpstr>LEGAL FRAMEWORK</vt:lpstr>
      <vt:lpstr>Constitution</vt:lpstr>
      <vt:lpstr>Constitution (Recognition of Traditional Standards, Values and Practices) Amendment Act 2010</vt:lpstr>
      <vt:lpstr>Falekaupule Act 1997</vt:lpstr>
      <vt:lpstr>Religious Organisations Restriction Act 2010</vt:lpstr>
      <vt:lpstr>Religious Organisations Restriction Act 2010</vt:lpstr>
      <vt:lpstr>Legal Challenges  </vt:lpstr>
      <vt:lpstr>History of Constitutional Review Committee </vt:lpstr>
      <vt:lpstr>Work in Progress for CRC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Corinna</dc:creator>
  <cp:lastModifiedBy>Corinna</cp:lastModifiedBy>
  <cp:revision>8</cp:revision>
  <dcterms:created xsi:type="dcterms:W3CDTF">2016-11-22T21:15:03Z</dcterms:created>
  <dcterms:modified xsi:type="dcterms:W3CDTF">2016-11-23T21:24:35Z</dcterms:modified>
</cp:coreProperties>
</file>