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94" r:id="rId1"/>
  </p:sldMasterIdLst>
  <p:notesMasterIdLst>
    <p:notesMasterId r:id="rId18"/>
  </p:notesMasterIdLst>
  <p:handoutMasterIdLst>
    <p:handoutMasterId r:id="rId19"/>
  </p:handoutMasterIdLst>
  <p:sldIdLst>
    <p:sldId id="256" r:id="rId2"/>
    <p:sldId id="271" r:id="rId3"/>
    <p:sldId id="272" r:id="rId4"/>
    <p:sldId id="257" r:id="rId5"/>
    <p:sldId id="259" r:id="rId6"/>
    <p:sldId id="260" r:id="rId7"/>
    <p:sldId id="274" r:id="rId8"/>
    <p:sldId id="264" r:id="rId9"/>
    <p:sldId id="262" r:id="rId10"/>
    <p:sldId id="273" r:id="rId11"/>
    <p:sldId id="266" r:id="rId12"/>
    <p:sldId id="277" r:id="rId13"/>
    <p:sldId id="278" r:id="rId14"/>
    <p:sldId id="276" r:id="rId15"/>
    <p:sldId id="275" r:id="rId16"/>
    <p:sldId id="265"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8" d="100"/>
          <a:sy n="78" d="100"/>
        </p:scale>
        <p:origin x="-152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5C5D0F9-ABF9-A348-AD49-58E410CDE5BE}" type="datetimeFigureOut">
              <a:rPr lang="en-US" smtClean="0"/>
              <a:t>24/11/16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9628BB5-EC23-6346-8E48-6033E6D3D8E3}" type="slidenum">
              <a:rPr lang="en-US" smtClean="0"/>
              <a:t>‹#›</a:t>
            </a:fld>
            <a:endParaRPr lang="en-US"/>
          </a:p>
        </p:txBody>
      </p:sp>
    </p:spTree>
    <p:extLst>
      <p:ext uri="{BB962C8B-B14F-4D97-AF65-F5344CB8AC3E}">
        <p14:creationId xmlns:p14="http://schemas.microsoft.com/office/powerpoint/2010/main" val="22601675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7F1C36-FAA1-BE48-A258-38D7291FCE28}" type="datetimeFigureOut">
              <a:rPr lang="en-US" smtClean="0"/>
              <a:t>24/11/16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F6A04C-26E2-D949-90F4-E1C9D016800C}" type="slidenum">
              <a:rPr lang="en-US" smtClean="0"/>
              <a:t>‹#›</a:t>
            </a:fld>
            <a:endParaRPr lang="en-US"/>
          </a:p>
        </p:txBody>
      </p:sp>
    </p:spTree>
    <p:extLst>
      <p:ext uri="{BB962C8B-B14F-4D97-AF65-F5344CB8AC3E}">
        <p14:creationId xmlns:p14="http://schemas.microsoft.com/office/powerpoint/2010/main" val="357340150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AU" dirty="0" smtClean="0"/>
              <a:t>The first conception I have called a form of </a:t>
            </a:r>
            <a:r>
              <a:rPr lang="en-AU" i="1" dirty="0" smtClean="0"/>
              <a:t>civic nationalism</a:t>
            </a:r>
            <a:r>
              <a:rPr lang="en-AU" dirty="0" smtClean="0"/>
              <a:t>, which holds that the Fijian people or the Fijian nation is simply composed of all adult citizens of the island resident at the time of independence (and their </a:t>
            </a:r>
            <a:r>
              <a:rPr lang="en-AU" dirty="0" err="1" smtClean="0"/>
              <a:t>descendents</a:t>
            </a:r>
            <a:r>
              <a:rPr lang="en-AU" dirty="0" smtClean="0"/>
              <a:t>). The second conception, first becoming prominent in a moderate form with the </a:t>
            </a:r>
            <a:r>
              <a:rPr lang="en-AU" dirty="0" err="1" smtClean="0"/>
              <a:t>Rabuka</a:t>
            </a:r>
            <a:r>
              <a:rPr lang="en-AU" dirty="0" smtClean="0"/>
              <a:t> coup, is a form of </a:t>
            </a:r>
            <a:r>
              <a:rPr lang="en-AU" i="1" dirty="0" smtClean="0"/>
              <a:t>ethnic nationalism</a:t>
            </a:r>
            <a:r>
              <a:rPr lang="en-AU" dirty="0" smtClean="0"/>
              <a:t> which holds that the Fijian people or the Fijian nation is made up exclusively of people of ‘Fijian’ ethnicity and which therefore excludes from membership in the nation the entire ethnic Indian minority.</a:t>
            </a:r>
          </a:p>
          <a:p>
            <a:endParaRPr lang="en-US" dirty="0"/>
          </a:p>
        </p:txBody>
      </p:sp>
      <p:sp>
        <p:nvSpPr>
          <p:cNvPr id="4" name="Slide Number Placeholder 3"/>
          <p:cNvSpPr>
            <a:spLocks noGrp="1"/>
          </p:cNvSpPr>
          <p:nvPr>
            <p:ph type="sldNum" sz="quarter" idx="10"/>
          </p:nvPr>
        </p:nvSpPr>
        <p:spPr/>
        <p:txBody>
          <a:bodyPr/>
          <a:lstStyle/>
          <a:p>
            <a:fld id="{66F6A04C-26E2-D949-90F4-E1C9D016800C}" type="slidenum">
              <a:rPr lang="en-US" smtClean="0"/>
              <a:t>2</a:t>
            </a:fld>
            <a:endParaRPr lang="en-US"/>
          </a:p>
        </p:txBody>
      </p:sp>
    </p:spTree>
    <p:extLst>
      <p:ext uri="{BB962C8B-B14F-4D97-AF65-F5344CB8AC3E}">
        <p14:creationId xmlns:p14="http://schemas.microsoft.com/office/powerpoint/2010/main" val="42763887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a:p>
        </p:txBody>
      </p:sp>
      <p:sp>
        <p:nvSpPr>
          <p:cNvPr id="4" name="Date Placeholder 3"/>
          <p:cNvSpPr>
            <a:spLocks noGrp="1"/>
          </p:cNvSpPr>
          <p:nvPr>
            <p:ph type="dt" sz="half" idx="10"/>
          </p:nvPr>
        </p:nvSpPr>
        <p:spPr/>
        <p:txBody>
          <a:bodyPr/>
          <a:lstStyle/>
          <a:p>
            <a:fld id="{31CA5835-3C39-CB4B-93F1-07AF72AF92B1}" type="datetime1">
              <a:rPr lang="en-AU" smtClean="0"/>
              <a:t>24/11/16</a:t>
            </a:fld>
            <a:endParaRPr lang="en-US"/>
          </a:p>
        </p:txBody>
      </p:sp>
      <p:sp>
        <p:nvSpPr>
          <p:cNvPr id="5" name="Footer Placeholder 4"/>
          <p:cNvSpPr>
            <a:spLocks noGrp="1"/>
          </p:cNvSpPr>
          <p:nvPr>
            <p:ph type="ftr" sz="quarter" idx="11"/>
          </p:nvPr>
        </p:nvSpPr>
        <p:spPr/>
        <p:txBody>
          <a:bodyPr/>
          <a:lstStyle/>
          <a:p>
            <a:r>
              <a:rPr lang="en-US" smtClean="0"/>
              <a:t>Romitesh Kant 2016 Pacific Constitution Researchers Network</a:t>
            </a:r>
            <a:endParaRPr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Tree>
    <p:extLst>
      <p:ext uri="{BB962C8B-B14F-4D97-AF65-F5344CB8AC3E}">
        <p14:creationId xmlns:p14="http://schemas.microsoft.com/office/powerpoint/2010/main" val="618817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36105257-223F-D544-BF30-FE1186EE9A2A}" type="datetime1">
              <a:rPr lang="en-AU" smtClean="0"/>
              <a:t>24/11/16</a:t>
            </a:fld>
            <a:endParaRPr lang="en-US"/>
          </a:p>
        </p:txBody>
      </p:sp>
      <p:sp>
        <p:nvSpPr>
          <p:cNvPr id="5" name="Footer Placeholder 4"/>
          <p:cNvSpPr>
            <a:spLocks noGrp="1"/>
          </p:cNvSpPr>
          <p:nvPr>
            <p:ph type="ftr" sz="quarter" idx="11"/>
          </p:nvPr>
        </p:nvSpPr>
        <p:spPr/>
        <p:txBody>
          <a:bodyPr/>
          <a:lstStyle/>
          <a:p>
            <a:r>
              <a:rPr lang="en-US" smtClean="0"/>
              <a:t>Romitesh Kant 2016 Pacific Constitution Researchers Network</a:t>
            </a:r>
            <a:endParaRPr lang="en-US"/>
          </a:p>
        </p:txBody>
      </p:sp>
      <p:sp>
        <p:nvSpPr>
          <p:cNvPr id="6" name="Slide Number Placeholder 5"/>
          <p:cNvSpPr>
            <a:spLocks noGrp="1"/>
          </p:cNvSpPr>
          <p:nvPr>
            <p:ph type="sldNum" sz="quarter" idx="12"/>
          </p:nvPr>
        </p:nvSpPr>
        <p:spPr/>
        <p:txBody>
          <a:bodyPr/>
          <a:lstStyle/>
          <a:p>
            <a:fld id="{7447CAE7-D22D-8542-AD5A-7E16B0216D01}" type="slidenum">
              <a:rPr lang="en-US" smtClean="0"/>
              <a:t>‹#›</a:t>
            </a:fld>
            <a:endParaRPr lang="en-US"/>
          </a:p>
        </p:txBody>
      </p:sp>
    </p:spTree>
    <p:extLst>
      <p:ext uri="{BB962C8B-B14F-4D97-AF65-F5344CB8AC3E}">
        <p14:creationId xmlns:p14="http://schemas.microsoft.com/office/powerpoint/2010/main" val="3167114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52A5E9FC-1DA0-1142-B316-8F9F00B2491F}" type="datetime1">
              <a:rPr lang="en-AU" smtClean="0"/>
              <a:t>24/11/16</a:t>
            </a:fld>
            <a:endParaRPr lang="en-US"/>
          </a:p>
        </p:txBody>
      </p:sp>
      <p:sp>
        <p:nvSpPr>
          <p:cNvPr id="5" name="Footer Placeholder 4"/>
          <p:cNvSpPr>
            <a:spLocks noGrp="1"/>
          </p:cNvSpPr>
          <p:nvPr>
            <p:ph type="ftr" sz="quarter" idx="11"/>
          </p:nvPr>
        </p:nvSpPr>
        <p:spPr/>
        <p:txBody>
          <a:bodyPr/>
          <a:lstStyle/>
          <a:p>
            <a:r>
              <a:rPr lang="en-US" smtClean="0"/>
              <a:t>Romitesh Kant 2016 Pacific Constitution Researchers Network</a:t>
            </a:r>
            <a:endParaRPr lang="en-US"/>
          </a:p>
        </p:txBody>
      </p:sp>
      <p:sp>
        <p:nvSpPr>
          <p:cNvPr id="6" name="Slide Number Placeholder 5"/>
          <p:cNvSpPr>
            <a:spLocks noGrp="1"/>
          </p:cNvSpPr>
          <p:nvPr>
            <p:ph type="sldNum" sz="quarter" idx="12"/>
          </p:nvPr>
        </p:nvSpPr>
        <p:spPr/>
        <p:txBody>
          <a:bodyPr/>
          <a:lstStyle/>
          <a:p>
            <a:fld id="{7447CAE7-D22D-8542-AD5A-7E16B0216D01}" type="slidenum">
              <a:rPr lang="en-US" smtClean="0"/>
              <a:t>‹#›</a:t>
            </a:fld>
            <a:endParaRPr lang="en-US"/>
          </a:p>
        </p:txBody>
      </p:sp>
    </p:spTree>
    <p:extLst>
      <p:ext uri="{BB962C8B-B14F-4D97-AF65-F5344CB8AC3E}">
        <p14:creationId xmlns:p14="http://schemas.microsoft.com/office/powerpoint/2010/main" val="1068842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F98BF7C0-3F64-EF4B-A46C-E2D1D882A746}" type="datetime1">
              <a:rPr lang="en-AU" smtClean="0"/>
              <a:t>24/11/16</a:t>
            </a:fld>
            <a:endParaRPr lang="en-US"/>
          </a:p>
        </p:txBody>
      </p:sp>
      <p:sp>
        <p:nvSpPr>
          <p:cNvPr id="5" name="Footer Placeholder 4"/>
          <p:cNvSpPr>
            <a:spLocks noGrp="1"/>
          </p:cNvSpPr>
          <p:nvPr>
            <p:ph type="ftr" sz="quarter" idx="11"/>
          </p:nvPr>
        </p:nvSpPr>
        <p:spPr/>
        <p:txBody>
          <a:bodyPr/>
          <a:lstStyle/>
          <a:p>
            <a:r>
              <a:rPr lang="en-US" smtClean="0"/>
              <a:t>Romitesh Kant 2016 Pacific Constitution Researchers Network</a:t>
            </a:r>
            <a:endParaRPr lang="en-US"/>
          </a:p>
        </p:txBody>
      </p:sp>
      <p:sp>
        <p:nvSpPr>
          <p:cNvPr id="6" name="Slide Number Placeholder 5"/>
          <p:cNvSpPr>
            <a:spLocks noGrp="1"/>
          </p:cNvSpPr>
          <p:nvPr>
            <p:ph type="sldNum" sz="quarter" idx="12"/>
          </p:nvPr>
        </p:nvSpPr>
        <p:spPr/>
        <p:txBody>
          <a:bodyPr/>
          <a:lstStyle/>
          <a:p>
            <a:fld id="{7447CAE7-D22D-8542-AD5A-7E16B0216D01}" type="slidenum">
              <a:rPr lang="en-US" smtClean="0"/>
              <a:t>‹#›</a:t>
            </a:fld>
            <a:endParaRPr lang="en-US"/>
          </a:p>
        </p:txBody>
      </p:sp>
    </p:spTree>
    <p:extLst>
      <p:ext uri="{BB962C8B-B14F-4D97-AF65-F5344CB8AC3E}">
        <p14:creationId xmlns:p14="http://schemas.microsoft.com/office/powerpoint/2010/main" val="3860075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fld id="{92D1B313-B8A7-8D46-ABEF-D16DD7EB97FD}" type="datetime1">
              <a:rPr lang="en-AU" smtClean="0"/>
              <a:t>24/11/16</a:t>
            </a:fld>
            <a:endParaRPr lang="en-US"/>
          </a:p>
        </p:txBody>
      </p:sp>
      <p:sp>
        <p:nvSpPr>
          <p:cNvPr id="5" name="Footer Placeholder 4"/>
          <p:cNvSpPr>
            <a:spLocks noGrp="1"/>
          </p:cNvSpPr>
          <p:nvPr>
            <p:ph type="ftr" sz="quarter" idx="11"/>
          </p:nvPr>
        </p:nvSpPr>
        <p:spPr/>
        <p:txBody>
          <a:bodyPr/>
          <a:lstStyle/>
          <a:p>
            <a:r>
              <a:rPr lang="en-US" smtClean="0"/>
              <a:t>Romitesh Kant 2016 Pacific Constitution Researchers Network</a:t>
            </a:r>
            <a:endParaRPr lang="en-US"/>
          </a:p>
        </p:txBody>
      </p:sp>
      <p:sp>
        <p:nvSpPr>
          <p:cNvPr id="6" name="Slide Number Placeholder 5"/>
          <p:cNvSpPr>
            <a:spLocks noGrp="1"/>
          </p:cNvSpPr>
          <p:nvPr>
            <p:ph type="sldNum" sz="quarter" idx="12"/>
          </p:nvPr>
        </p:nvSpPr>
        <p:spPr/>
        <p:txBody>
          <a:bodyPr/>
          <a:lstStyle/>
          <a:p>
            <a:fld id="{7447CAE7-D22D-8542-AD5A-7E16B0216D01}" type="slidenum">
              <a:rPr lang="en-US" smtClean="0"/>
              <a:t>‹#›</a:t>
            </a:fld>
            <a:endParaRPr lang="en-US"/>
          </a:p>
        </p:txBody>
      </p:sp>
    </p:spTree>
    <p:extLst>
      <p:ext uri="{BB962C8B-B14F-4D97-AF65-F5344CB8AC3E}">
        <p14:creationId xmlns:p14="http://schemas.microsoft.com/office/powerpoint/2010/main" val="1963596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Date Placeholder 4"/>
          <p:cNvSpPr>
            <a:spLocks noGrp="1"/>
          </p:cNvSpPr>
          <p:nvPr>
            <p:ph type="dt" sz="half" idx="10"/>
          </p:nvPr>
        </p:nvSpPr>
        <p:spPr/>
        <p:txBody>
          <a:bodyPr/>
          <a:lstStyle/>
          <a:p>
            <a:fld id="{D638B63D-AD3F-AF4D-8AB4-71B640D034A0}" type="datetime1">
              <a:rPr lang="en-AU" smtClean="0"/>
              <a:t>24/11/16</a:t>
            </a:fld>
            <a:endParaRPr lang="en-US"/>
          </a:p>
        </p:txBody>
      </p:sp>
      <p:sp>
        <p:nvSpPr>
          <p:cNvPr id="6" name="Footer Placeholder 5"/>
          <p:cNvSpPr>
            <a:spLocks noGrp="1"/>
          </p:cNvSpPr>
          <p:nvPr>
            <p:ph type="ftr" sz="quarter" idx="11"/>
          </p:nvPr>
        </p:nvSpPr>
        <p:spPr/>
        <p:txBody>
          <a:bodyPr/>
          <a:lstStyle/>
          <a:p>
            <a:r>
              <a:rPr lang="en-US" smtClean="0"/>
              <a:t>Romitesh Kant 2016 Pacific Constitution Researchers Network</a:t>
            </a:r>
            <a:endParaRPr lang="en-US"/>
          </a:p>
        </p:txBody>
      </p:sp>
      <p:sp>
        <p:nvSpPr>
          <p:cNvPr id="7" name="Slide Number Placeholder 6"/>
          <p:cNvSpPr>
            <a:spLocks noGrp="1"/>
          </p:cNvSpPr>
          <p:nvPr>
            <p:ph type="sldNum" sz="quarter" idx="12"/>
          </p:nvPr>
        </p:nvSpPr>
        <p:spPr/>
        <p:txBody>
          <a:bodyPr/>
          <a:lstStyle/>
          <a:p>
            <a:fld id="{7447CAE7-D22D-8542-AD5A-7E16B0216D01}" type="slidenum">
              <a:rPr lang="en-US" smtClean="0"/>
              <a:t>‹#›</a:t>
            </a:fld>
            <a:endParaRPr lang="en-US"/>
          </a:p>
        </p:txBody>
      </p:sp>
    </p:spTree>
    <p:extLst>
      <p:ext uri="{BB962C8B-B14F-4D97-AF65-F5344CB8AC3E}">
        <p14:creationId xmlns:p14="http://schemas.microsoft.com/office/powerpoint/2010/main" val="2985264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Date Placeholder 6"/>
          <p:cNvSpPr>
            <a:spLocks noGrp="1"/>
          </p:cNvSpPr>
          <p:nvPr>
            <p:ph type="dt" sz="half" idx="10"/>
          </p:nvPr>
        </p:nvSpPr>
        <p:spPr/>
        <p:txBody>
          <a:bodyPr/>
          <a:lstStyle/>
          <a:p>
            <a:fld id="{95C7AE9E-7DE4-2347-9C26-A06BDC75DA60}" type="datetime1">
              <a:rPr lang="en-AU" smtClean="0"/>
              <a:t>24/11/16</a:t>
            </a:fld>
            <a:endParaRPr lang="en-US"/>
          </a:p>
        </p:txBody>
      </p:sp>
      <p:sp>
        <p:nvSpPr>
          <p:cNvPr id="8" name="Footer Placeholder 7"/>
          <p:cNvSpPr>
            <a:spLocks noGrp="1"/>
          </p:cNvSpPr>
          <p:nvPr>
            <p:ph type="ftr" sz="quarter" idx="11"/>
          </p:nvPr>
        </p:nvSpPr>
        <p:spPr/>
        <p:txBody>
          <a:bodyPr/>
          <a:lstStyle/>
          <a:p>
            <a:r>
              <a:rPr lang="en-US" smtClean="0"/>
              <a:t>Romitesh Kant 2016 Pacific Constitution Researchers Network</a:t>
            </a:r>
            <a:endParaRPr lang="en-US"/>
          </a:p>
        </p:txBody>
      </p:sp>
      <p:sp>
        <p:nvSpPr>
          <p:cNvPr id="9" name="Slide Number Placeholder 8"/>
          <p:cNvSpPr>
            <a:spLocks noGrp="1"/>
          </p:cNvSpPr>
          <p:nvPr>
            <p:ph type="sldNum" sz="quarter" idx="12"/>
          </p:nvPr>
        </p:nvSpPr>
        <p:spPr/>
        <p:txBody>
          <a:bodyPr/>
          <a:lstStyle/>
          <a:p>
            <a:fld id="{7447CAE7-D22D-8542-AD5A-7E16B0216D01}" type="slidenum">
              <a:rPr lang="en-US" smtClean="0"/>
              <a:t>‹#›</a:t>
            </a:fld>
            <a:endParaRPr lang="en-US"/>
          </a:p>
        </p:txBody>
      </p:sp>
    </p:spTree>
    <p:extLst>
      <p:ext uri="{BB962C8B-B14F-4D97-AF65-F5344CB8AC3E}">
        <p14:creationId xmlns:p14="http://schemas.microsoft.com/office/powerpoint/2010/main" val="646518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Date Placeholder 2"/>
          <p:cNvSpPr>
            <a:spLocks noGrp="1"/>
          </p:cNvSpPr>
          <p:nvPr>
            <p:ph type="dt" sz="half" idx="10"/>
          </p:nvPr>
        </p:nvSpPr>
        <p:spPr/>
        <p:txBody>
          <a:bodyPr/>
          <a:lstStyle/>
          <a:p>
            <a:fld id="{C5DEA5C6-D329-CD49-B6FE-EC3684BDA954}" type="datetime1">
              <a:rPr lang="en-AU" smtClean="0"/>
              <a:t>24/11/16</a:t>
            </a:fld>
            <a:endParaRPr lang="en-US"/>
          </a:p>
        </p:txBody>
      </p:sp>
      <p:sp>
        <p:nvSpPr>
          <p:cNvPr id="4" name="Footer Placeholder 3"/>
          <p:cNvSpPr>
            <a:spLocks noGrp="1"/>
          </p:cNvSpPr>
          <p:nvPr>
            <p:ph type="ftr" sz="quarter" idx="11"/>
          </p:nvPr>
        </p:nvSpPr>
        <p:spPr/>
        <p:txBody>
          <a:bodyPr/>
          <a:lstStyle/>
          <a:p>
            <a:r>
              <a:rPr lang="en-US" smtClean="0"/>
              <a:t>Romitesh Kant 2016 Pacific Constitution Researchers Network</a:t>
            </a:r>
            <a:endParaRPr lang="en-US"/>
          </a:p>
        </p:txBody>
      </p:sp>
      <p:sp>
        <p:nvSpPr>
          <p:cNvPr id="5" name="Slide Number Placeholder 4"/>
          <p:cNvSpPr>
            <a:spLocks noGrp="1"/>
          </p:cNvSpPr>
          <p:nvPr>
            <p:ph type="sldNum" sz="quarter" idx="12"/>
          </p:nvPr>
        </p:nvSpPr>
        <p:spPr/>
        <p:txBody>
          <a:bodyPr/>
          <a:lstStyle/>
          <a:p>
            <a:fld id="{7447CAE7-D22D-8542-AD5A-7E16B0216D01}" type="slidenum">
              <a:rPr lang="en-US" smtClean="0"/>
              <a:t>‹#›</a:t>
            </a:fld>
            <a:endParaRPr lang="en-US"/>
          </a:p>
        </p:txBody>
      </p:sp>
    </p:spTree>
    <p:extLst>
      <p:ext uri="{BB962C8B-B14F-4D97-AF65-F5344CB8AC3E}">
        <p14:creationId xmlns:p14="http://schemas.microsoft.com/office/powerpoint/2010/main" val="2433649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4328FB-D5F9-C44B-9B14-47E4E834D0DA}" type="datetime1">
              <a:rPr lang="en-AU" smtClean="0"/>
              <a:t>24/11/16</a:t>
            </a:fld>
            <a:endParaRPr lang="en-US"/>
          </a:p>
        </p:txBody>
      </p:sp>
      <p:sp>
        <p:nvSpPr>
          <p:cNvPr id="3" name="Footer Placeholder 2"/>
          <p:cNvSpPr>
            <a:spLocks noGrp="1"/>
          </p:cNvSpPr>
          <p:nvPr>
            <p:ph type="ftr" sz="quarter" idx="11"/>
          </p:nvPr>
        </p:nvSpPr>
        <p:spPr/>
        <p:txBody>
          <a:bodyPr/>
          <a:lstStyle/>
          <a:p>
            <a:r>
              <a:rPr lang="en-US" smtClean="0"/>
              <a:t>Romitesh Kant 2016 Pacific Constitution Researchers Network</a:t>
            </a:r>
            <a:endParaRPr lang="en-US"/>
          </a:p>
        </p:txBody>
      </p:sp>
      <p:sp>
        <p:nvSpPr>
          <p:cNvPr id="4" name="Slide Number Placeholder 3"/>
          <p:cNvSpPr>
            <a:spLocks noGrp="1"/>
          </p:cNvSpPr>
          <p:nvPr>
            <p:ph type="sldNum" sz="quarter" idx="12"/>
          </p:nvPr>
        </p:nvSpPr>
        <p:spPr/>
        <p:txBody>
          <a:bodyPr/>
          <a:lstStyle/>
          <a:p>
            <a:fld id="{7447CAE7-D22D-8542-AD5A-7E16B0216D01}" type="slidenum">
              <a:rPr lang="en-US" smtClean="0"/>
              <a:t>‹#›</a:t>
            </a:fld>
            <a:endParaRPr lang="en-US"/>
          </a:p>
        </p:txBody>
      </p:sp>
    </p:spTree>
    <p:extLst>
      <p:ext uri="{BB962C8B-B14F-4D97-AF65-F5344CB8AC3E}">
        <p14:creationId xmlns:p14="http://schemas.microsoft.com/office/powerpoint/2010/main" val="76297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4E05FC49-D479-4B40-8EC6-7FFC35A54577}" type="datetime1">
              <a:rPr lang="en-AU" smtClean="0"/>
              <a:t>24/11/16</a:t>
            </a:fld>
            <a:endParaRPr lang="en-US"/>
          </a:p>
        </p:txBody>
      </p:sp>
      <p:sp>
        <p:nvSpPr>
          <p:cNvPr id="6" name="Footer Placeholder 5"/>
          <p:cNvSpPr>
            <a:spLocks noGrp="1"/>
          </p:cNvSpPr>
          <p:nvPr>
            <p:ph type="ftr" sz="quarter" idx="11"/>
          </p:nvPr>
        </p:nvSpPr>
        <p:spPr/>
        <p:txBody>
          <a:bodyPr/>
          <a:lstStyle/>
          <a:p>
            <a:r>
              <a:rPr lang="en-US" smtClean="0"/>
              <a:t>Romitesh Kant 2016 Pacific Constitution Researchers Network</a:t>
            </a:r>
            <a:endParaRPr lang="en-US"/>
          </a:p>
        </p:txBody>
      </p:sp>
      <p:sp>
        <p:nvSpPr>
          <p:cNvPr id="7" name="Slide Number Placeholder 6"/>
          <p:cNvSpPr>
            <a:spLocks noGrp="1"/>
          </p:cNvSpPr>
          <p:nvPr>
            <p:ph type="sldNum" sz="quarter" idx="12"/>
          </p:nvPr>
        </p:nvSpPr>
        <p:spPr/>
        <p:txBody>
          <a:bodyPr/>
          <a:lstStyle/>
          <a:p>
            <a:fld id="{7447CAE7-D22D-8542-AD5A-7E16B0216D01}" type="slidenum">
              <a:rPr lang="en-US" smtClean="0"/>
              <a:t>‹#›</a:t>
            </a:fld>
            <a:endParaRPr lang="en-US"/>
          </a:p>
        </p:txBody>
      </p:sp>
    </p:spTree>
    <p:extLst>
      <p:ext uri="{BB962C8B-B14F-4D97-AF65-F5344CB8AC3E}">
        <p14:creationId xmlns:p14="http://schemas.microsoft.com/office/powerpoint/2010/main" val="733806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2E932411-C9E9-274E-9FD4-FE341E8CB1C2}" type="datetime1">
              <a:rPr lang="en-AU" smtClean="0"/>
              <a:t>24/11/16</a:t>
            </a:fld>
            <a:endParaRPr lang="en-US"/>
          </a:p>
        </p:txBody>
      </p:sp>
      <p:sp>
        <p:nvSpPr>
          <p:cNvPr id="6" name="Footer Placeholder 5"/>
          <p:cNvSpPr>
            <a:spLocks noGrp="1"/>
          </p:cNvSpPr>
          <p:nvPr>
            <p:ph type="ftr" sz="quarter" idx="11"/>
          </p:nvPr>
        </p:nvSpPr>
        <p:spPr/>
        <p:txBody>
          <a:bodyPr/>
          <a:lstStyle/>
          <a:p>
            <a:r>
              <a:rPr lang="en-US" smtClean="0"/>
              <a:t>Romitesh Kant 2016 Pacific Constitution Researchers Network</a:t>
            </a:r>
            <a:endParaRPr lang="en-US"/>
          </a:p>
        </p:txBody>
      </p:sp>
      <p:sp>
        <p:nvSpPr>
          <p:cNvPr id="7" name="Slide Number Placeholder 6"/>
          <p:cNvSpPr>
            <a:spLocks noGrp="1"/>
          </p:cNvSpPr>
          <p:nvPr>
            <p:ph type="sldNum" sz="quarter" idx="12"/>
          </p:nvPr>
        </p:nvSpPr>
        <p:spPr/>
        <p:txBody>
          <a:bodyPr/>
          <a:lstStyle/>
          <a:p>
            <a:fld id="{7447CAE7-D22D-8542-AD5A-7E16B0216D01}" type="slidenum">
              <a:rPr lang="en-US" smtClean="0"/>
              <a:t>‹#›</a:t>
            </a:fld>
            <a:endParaRPr lang="en-US"/>
          </a:p>
        </p:txBody>
      </p:sp>
    </p:spTree>
    <p:extLst>
      <p:ext uri="{BB962C8B-B14F-4D97-AF65-F5344CB8AC3E}">
        <p14:creationId xmlns:p14="http://schemas.microsoft.com/office/powerpoint/2010/main" val="411528162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FE0DA5-66AF-BD4E-B4B2-49D60575B185}" type="datetime1">
              <a:rPr lang="en-AU" smtClean="0"/>
              <a:t>24/11/16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Romitesh Kant 2016 Pacific Constitution Researchers Network</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47CAE7-D22D-8542-AD5A-7E16B0216D01}" type="slidenum">
              <a:rPr lang="en-US" smtClean="0"/>
              <a:t>‹#›</a:t>
            </a:fld>
            <a:endParaRPr lang="en-US"/>
          </a:p>
        </p:txBody>
      </p:sp>
    </p:spTree>
    <p:extLst>
      <p:ext uri="{BB962C8B-B14F-4D97-AF65-F5344CB8AC3E}">
        <p14:creationId xmlns:p14="http://schemas.microsoft.com/office/powerpoint/2010/main" val="360912191"/>
      </p:ext>
    </p:extLst>
  </p:cSld>
  <p:clrMap bg1="lt1" tx1="dk1" bg2="lt2" tx2="dk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00400" y="4208928"/>
            <a:ext cx="5458968" cy="1342591"/>
          </a:xfrm>
        </p:spPr>
        <p:txBody>
          <a:bodyPr>
            <a:normAutofit/>
          </a:bodyPr>
          <a:lstStyle/>
          <a:p>
            <a:r>
              <a:rPr lang="en-US" dirty="0" smtClean="0"/>
              <a:t>CASTING A BLIND EYE</a:t>
            </a:r>
            <a:endParaRPr lang="en-US" dirty="0"/>
          </a:p>
        </p:txBody>
      </p:sp>
      <p:sp>
        <p:nvSpPr>
          <p:cNvPr id="3" name="Subtitle 2"/>
          <p:cNvSpPr>
            <a:spLocks noGrp="1"/>
          </p:cNvSpPr>
          <p:nvPr>
            <p:ph type="subTitle" idx="1"/>
          </p:nvPr>
        </p:nvSpPr>
        <p:spPr>
          <a:xfrm>
            <a:off x="3200400" y="5551518"/>
            <a:ext cx="5458968" cy="804831"/>
          </a:xfrm>
        </p:spPr>
        <p:txBody>
          <a:bodyPr>
            <a:normAutofit fontScale="85000" lnSpcReduction="20000"/>
          </a:bodyPr>
          <a:lstStyle/>
          <a:p>
            <a:r>
              <a:rPr lang="en-US" dirty="0" smtClean="0"/>
              <a:t>Democracy and Constitutional Design in a Divided Fiji</a:t>
            </a:r>
            <a:endParaRPr lang="en-US" dirty="0"/>
          </a:p>
        </p:txBody>
      </p:sp>
      <p:sp>
        <p:nvSpPr>
          <p:cNvPr id="4" name="Slide Number Placeholder 3"/>
          <p:cNvSpPr>
            <a:spLocks noGrp="1"/>
          </p:cNvSpPr>
          <p:nvPr>
            <p:ph type="sldNum" sz="quarter" idx="12"/>
          </p:nvPr>
        </p:nvSpPr>
        <p:spPr>
          <a:xfrm>
            <a:off x="8582025" y="6356350"/>
            <a:ext cx="561975" cy="365125"/>
          </a:xfrm>
        </p:spPr>
        <p:txBody>
          <a:bodyPr>
            <a:normAutofit/>
          </a:bodyPr>
          <a:lstStyle/>
          <a:p>
            <a:fld id="{7447CAE7-D22D-8542-AD5A-7E16B0216D01}" type="slidenum">
              <a:rPr lang="en-US" smtClean="0"/>
              <a:t>1</a:t>
            </a:fld>
            <a:endParaRPr lang="en-US"/>
          </a:p>
        </p:txBody>
      </p:sp>
      <p:sp>
        <p:nvSpPr>
          <p:cNvPr id="5" name="Footer Placeholder 4"/>
          <p:cNvSpPr>
            <a:spLocks noGrp="1"/>
          </p:cNvSpPr>
          <p:nvPr>
            <p:ph type="ftr" sz="quarter" idx="11"/>
          </p:nvPr>
        </p:nvSpPr>
        <p:spPr>
          <a:xfrm>
            <a:off x="2279386" y="6356350"/>
            <a:ext cx="5091764" cy="365126"/>
          </a:xfrm>
        </p:spPr>
        <p:txBody>
          <a:bodyPr/>
          <a:lstStyle/>
          <a:p>
            <a:r>
              <a:rPr lang="en-US" dirty="0" smtClean="0"/>
              <a:t>Romitesh Kant 2016 Pacific Constitution Researchers Network</a:t>
            </a:r>
            <a:endParaRPr lang="en-US" dirty="0"/>
          </a:p>
        </p:txBody>
      </p:sp>
    </p:spTree>
    <p:extLst>
      <p:ext uri="{BB962C8B-B14F-4D97-AF65-F5344CB8AC3E}">
        <p14:creationId xmlns:p14="http://schemas.microsoft.com/office/powerpoint/2010/main" val="142931848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Constitution the answer?</a:t>
            </a:r>
            <a:endParaRPr lang="en-US" dirty="0"/>
          </a:p>
        </p:txBody>
      </p:sp>
      <p:sp>
        <p:nvSpPr>
          <p:cNvPr id="3" name="Content Placeholder 2"/>
          <p:cNvSpPr>
            <a:spLocks noGrp="1"/>
          </p:cNvSpPr>
          <p:nvPr>
            <p:ph idx="1"/>
          </p:nvPr>
        </p:nvSpPr>
        <p:spPr/>
        <p:txBody>
          <a:bodyPr>
            <a:normAutofit lnSpcReduction="10000"/>
          </a:bodyPr>
          <a:lstStyle/>
          <a:p>
            <a:r>
              <a:rPr lang="en-AU" dirty="0" smtClean="0"/>
              <a:t>Yes</a:t>
            </a:r>
          </a:p>
          <a:p>
            <a:r>
              <a:rPr lang="en-AU" dirty="0"/>
              <a:t>No. it is not the constitution that matters rather it is the issue of </a:t>
            </a:r>
            <a:r>
              <a:rPr lang="en-AU" b="1" dirty="0" smtClean="0"/>
              <a:t>acceptance -&gt; legitimacy.</a:t>
            </a:r>
          </a:p>
          <a:p>
            <a:r>
              <a:rPr lang="en-AU" dirty="0"/>
              <a:t>Frankel writes “fundamental rules and institutions in Fiji are accepted to a certain point, but if they threaten the vested interests too directly or deliver the wrong </a:t>
            </a:r>
            <a:r>
              <a:rPr lang="en-AU" dirty="0" smtClean="0"/>
              <a:t>outcome” </a:t>
            </a:r>
            <a:r>
              <a:rPr lang="en-US" dirty="0"/>
              <a:t>(Frankel, 2007)</a:t>
            </a:r>
            <a:r>
              <a:rPr lang="en-AU" dirty="0"/>
              <a:t> </a:t>
            </a:r>
            <a:endParaRPr lang="en-AU" b="1" dirty="0"/>
          </a:p>
          <a:p>
            <a:endParaRPr lang="en-US" dirty="0"/>
          </a:p>
        </p:txBody>
      </p:sp>
      <p:sp>
        <p:nvSpPr>
          <p:cNvPr id="4" name="Slide Number Placeholder 3"/>
          <p:cNvSpPr>
            <a:spLocks noGrp="1"/>
          </p:cNvSpPr>
          <p:nvPr>
            <p:ph type="sldNum" sz="quarter" idx="12"/>
          </p:nvPr>
        </p:nvSpPr>
        <p:spPr/>
        <p:txBody>
          <a:bodyPr/>
          <a:lstStyle/>
          <a:p>
            <a:fld id="{7447CAE7-D22D-8542-AD5A-7E16B0216D01}" type="slidenum">
              <a:rPr lang="en-US" smtClean="0"/>
              <a:t>10</a:t>
            </a:fld>
            <a:endParaRPr lang="en-US"/>
          </a:p>
        </p:txBody>
      </p:sp>
      <p:sp>
        <p:nvSpPr>
          <p:cNvPr id="5" name="Footer Placeholder 4"/>
          <p:cNvSpPr>
            <a:spLocks noGrp="1"/>
          </p:cNvSpPr>
          <p:nvPr>
            <p:ph type="ftr" sz="quarter" idx="11"/>
          </p:nvPr>
        </p:nvSpPr>
        <p:spPr/>
        <p:txBody>
          <a:bodyPr/>
          <a:lstStyle/>
          <a:p>
            <a:r>
              <a:rPr lang="en-US" smtClean="0"/>
              <a:t>Romitesh Kant 2016 Pacific Constitution Researchers Network</a:t>
            </a:r>
            <a:endParaRPr lang="en-US"/>
          </a:p>
        </p:txBody>
      </p:sp>
    </p:spTree>
    <p:extLst>
      <p:ext uri="{BB962C8B-B14F-4D97-AF65-F5344CB8AC3E}">
        <p14:creationId xmlns:p14="http://schemas.microsoft.com/office/powerpoint/2010/main" val="269543204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Should the constitution recognize </a:t>
            </a:r>
            <a:r>
              <a:rPr lang="en-AU" dirty="0" smtClean="0"/>
              <a:t>ethnic differences?</a:t>
            </a:r>
            <a:r>
              <a:rPr lang="en-AU" dirty="0"/>
              <a:t/>
            </a:r>
            <a:br>
              <a:rPr lang="en-AU" dirty="0"/>
            </a:br>
            <a:endParaRPr lang="en-US" dirty="0"/>
          </a:p>
        </p:txBody>
      </p:sp>
      <p:sp>
        <p:nvSpPr>
          <p:cNvPr id="3" name="Content Placeholder 2"/>
          <p:cNvSpPr>
            <a:spLocks noGrp="1"/>
          </p:cNvSpPr>
          <p:nvPr>
            <p:ph idx="1"/>
          </p:nvPr>
        </p:nvSpPr>
        <p:spPr/>
        <p:txBody>
          <a:bodyPr>
            <a:normAutofit fontScale="77500" lnSpcReduction="20000"/>
          </a:bodyPr>
          <a:lstStyle/>
          <a:p>
            <a:r>
              <a:rPr lang="en-AU" b="1" dirty="0" smtClean="0">
                <a:solidFill>
                  <a:srgbClr val="FF0000"/>
                </a:solidFill>
              </a:rPr>
              <a:t>Yes but to a certain extent. </a:t>
            </a:r>
          </a:p>
          <a:p>
            <a:r>
              <a:rPr lang="en-AU" dirty="0" smtClean="0"/>
              <a:t>Critiques </a:t>
            </a:r>
            <a:r>
              <a:rPr lang="en-AU" dirty="0"/>
              <a:t>of liberal constitutions/constitutionalism – </a:t>
            </a:r>
            <a:r>
              <a:rPr lang="en-AU" dirty="0" err="1"/>
              <a:t>Kymlicka</a:t>
            </a:r>
            <a:r>
              <a:rPr lang="en-AU" dirty="0"/>
              <a:t>, Parekh, Tully, Taylor</a:t>
            </a:r>
          </a:p>
          <a:p>
            <a:r>
              <a:rPr lang="en-AU" b="1" i="1" dirty="0"/>
              <a:t>But the issue is in what form?</a:t>
            </a:r>
          </a:p>
          <a:p>
            <a:r>
              <a:rPr lang="en-AU" dirty="0" smtClean="0"/>
              <a:t>Indigenous </a:t>
            </a:r>
            <a:r>
              <a:rPr lang="en-AU" dirty="0"/>
              <a:t>Fijian rights rhetoric in Fiji is coupled with demands </a:t>
            </a:r>
            <a:r>
              <a:rPr lang="en-AU" dirty="0" smtClean="0"/>
              <a:t>for </a:t>
            </a:r>
            <a:r>
              <a:rPr lang="en-AU" b="1" dirty="0">
                <a:solidFill>
                  <a:srgbClr val="FF0000"/>
                </a:solidFill>
              </a:rPr>
              <a:t>political </a:t>
            </a:r>
            <a:r>
              <a:rPr lang="en-AU" b="1" dirty="0" err="1">
                <a:solidFill>
                  <a:srgbClr val="FF0000"/>
                </a:solidFill>
              </a:rPr>
              <a:t>paramountcy</a:t>
            </a:r>
            <a:r>
              <a:rPr lang="en-AU" b="1" dirty="0">
                <a:solidFill>
                  <a:srgbClr val="FF0000"/>
                </a:solidFill>
              </a:rPr>
              <a:t>/dominance</a:t>
            </a:r>
            <a:r>
              <a:rPr lang="en-AU" dirty="0"/>
              <a:t>. </a:t>
            </a:r>
            <a:endParaRPr lang="en-AU" dirty="0" smtClean="0"/>
          </a:p>
          <a:p>
            <a:pPr lvl="1"/>
            <a:r>
              <a:rPr lang="en-AU" dirty="0" smtClean="0"/>
              <a:t>Fijian Administration: Creation of a </a:t>
            </a:r>
            <a:r>
              <a:rPr lang="en-AU" dirty="0"/>
              <a:t>‘state within a state</a:t>
            </a:r>
            <a:r>
              <a:rPr lang="en-AU" dirty="0" smtClean="0"/>
              <a:t>’ in previous constitutional arrangements. </a:t>
            </a:r>
            <a:endParaRPr lang="en-AU" dirty="0" smtClean="0"/>
          </a:p>
          <a:p>
            <a:pPr lvl="1"/>
            <a:r>
              <a:rPr lang="en-AU" dirty="0" smtClean="0"/>
              <a:t>Links to demands for a </a:t>
            </a:r>
            <a:r>
              <a:rPr lang="en-AU" smtClean="0"/>
              <a:t>Christian state</a:t>
            </a:r>
            <a:endParaRPr lang="en-AU" dirty="0" smtClean="0"/>
          </a:p>
          <a:p>
            <a:r>
              <a:rPr lang="en-AU" dirty="0" smtClean="0"/>
              <a:t>There </a:t>
            </a:r>
            <a:r>
              <a:rPr lang="en-AU" dirty="0"/>
              <a:t>needs to be constructive deliberations on reconfiguration of indigenous Fijian </a:t>
            </a:r>
            <a:r>
              <a:rPr lang="en-AU" dirty="0" smtClean="0"/>
              <a:t>traditional and cultural institutions so that protect and promote indigenous Fijian culture and tradition whilst promoting democracy</a:t>
            </a:r>
            <a:r>
              <a:rPr lang="en-AU" dirty="0"/>
              <a:t>. </a:t>
            </a:r>
          </a:p>
          <a:p>
            <a:endParaRPr lang="en-US" dirty="0"/>
          </a:p>
        </p:txBody>
      </p:sp>
      <p:sp>
        <p:nvSpPr>
          <p:cNvPr id="4" name="Slide Number Placeholder 3"/>
          <p:cNvSpPr>
            <a:spLocks noGrp="1"/>
          </p:cNvSpPr>
          <p:nvPr>
            <p:ph type="sldNum" sz="quarter" idx="12"/>
          </p:nvPr>
        </p:nvSpPr>
        <p:spPr/>
        <p:txBody>
          <a:bodyPr/>
          <a:lstStyle/>
          <a:p>
            <a:fld id="{7447CAE7-D22D-8542-AD5A-7E16B0216D01}" type="slidenum">
              <a:rPr lang="en-US" smtClean="0"/>
              <a:t>11</a:t>
            </a:fld>
            <a:endParaRPr lang="en-US"/>
          </a:p>
        </p:txBody>
      </p:sp>
      <p:sp>
        <p:nvSpPr>
          <p:cNvPr id="5" name="Footer Placeholder 4"/>
          <p:cNvSpPr>
            <a:spLocks noGrp="1"/>
          </p:cNvSpPr>
          <p:nvPr>
            <p:ph type="ftr" sz="quarter" idx="11"/>
          </p:nvPr>
        </p:nvSpPr>
        <p:spPr/>
        <p:txBody>
          <a:bodyPr/>
          <a:lstStyle/>
          <a:p>
            <a:r>
              <a:rPr lang="en-US" smtClean="0"/>
              <a:t>Romitesh Kant 2016 Pacific Constitution Researchers Network</a:t>
            </a:r>
            <a:endParaRPr lang="en-US"/>
          </a:p>
        </p:txBody>
      </p:sp>
    </p:spTree>
    <p:extLst>
      <p:ext uri="{BB962C8B-B14F-4D97-AF65-F5344CB8AC3E}">
        <p14:creationId xmlns:p14="http://schemas.microsoft.com/office/powerpoint/2010/main" val="80899879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Questions around </a:t>
            </a:r>
            <a:r>
              <a:rPr lang="en-US" dirty="0" err="1" smtClean="0"/>
              <a:t>indigneity</a:t>
            </a:r>
            <a:r>
              <a:rPr lang="en-US" dirty="0" smtClean="0"/>
              <a:t> </a:t>
            </a:r>
          </a:p>
          <a:p>
            <a:r>
              <a:rPr lang="en-US" dirty="0" smtClean="0"/>
              <a:t>Demographic changes taking place </a:t>
            </a:r>
          </a:p>
          <a:p>
            <a:pPr marL="0" indent="0">
              <a:buNone/>
            </a:pPr>
            <a:r>
              <a:rPr lang="en-US" dirty="0"/>
              <a:t>	</a:t>
            </a:r>
            <a:r>
              <a:rPr lang="en-US" dirty="0" smtClean="0"/>
              <a:t>							1986	-2007</a:t>
            </a:r>
          </a:p>
          <a:p>
            <a:pPr lvl="1"/>
            <a:r>
              <a:rPr lang="en-US" dirty="0" smtClean="0"/>
              <a:t>Indigenous Fijians	: 46% -  56.8% </a:t>
            </a:r>
          </a:p>
          <a:p>
            <a:pPr lvl="1"/>
            <a:r>
              <a:rPr lang="en-US" dirty="0" smtClean="0"/>
              <a:t>Indo-Fijians			: 48% - 37.5%</a:t>
            </a:r>
          </a:p>
          <a:p>
            <a:r>
              <a:rPr lang="en-US" dirty="0" smtClean="0"/>
              <a:t>Do indigenous rights apply in situations where the indigenous population is a majority?</a:t>
            </a:r>
            <a:endParaRPr lang="en-US" dirty="0"/>
          </a:p>
        </p:txBody>
      </p:sp>
      <p:sp>
        <p:nvSpPr>
          <p:cNvPr id="4" name="Slide Number Placeholder 3"/>
          <p:cNvSpPr>
            <a:spLocks noGrp="1"/>
          </p:cNvSpPr>
          <p:nvPr>
            <p:ph type="sldNum" sz="quarter" idx="12"/>
          </p:nvPr>
        </p:nvSpPr>
        <p:spPr/>
        <p:txBody>
          <a:bodyPr/>
          <a:lstStyle/>
          <a:p>
            <a:fld id="{7447CAE7-D22D-8542-AD5A-7E16B0216D01}" type="slidenum">
              <a:rPr lang="en-US" smtClean="0"/>
              <a:t>12</a:t>
            </a:fld>
            <a:endParaRPr lang="en-US"/>
          </a:p>
        </p:txBody>
      </p:sp>
      <p:sp>
        <p:nvSpPr>
          <p:cNvPr id="5" name="Footer Placeholder 4"/>
          <p:cNvSpPr>
            <a:spLocks noGrp="1"/>
          </p:cNvSpPr>
          <p:nvPr>
            <p:ph type="ftr" sz="quarter" idx="11"/>
          </p:nvPr>
        </p:nvSpPr>
        <p:spPr/>
        <p:txBody>
          <a:bodyPr/>
          <a:lstStyle/>
          <a:p>
            <a:r>
              <a:rPr lang="en-US" smtClean="0"/>
              <a:t>Romitesh Kant 2016 Pacific Constitution Researchers Network</a:t>
            </a:r>
            <a:endParaRPr lang="en-US"/>
          </a:p>
        </p:txBody>
      </p:sp>
    </p:spTree>
    <p:extLst>
      <p:ext uri="{BB962C8B-B14F-4D97-AF65-F5344CB8AC3E}">
        <p14:creationId xmlns:p14="http://schemas.microsoft.com/office/powerpoint/2010/main" val="187664494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CONCLUDING REMARKS</a:t>
            </a:r>
            <a:endParaRPr lang="en-US" dirty="0"/>
          </a:p>
        </p:txBody>
      </p:sp>
      <p:sp>
        <p:nvSpPr>
          <p:cNvPr id="6" name="Text Placeholder 5"/>
          <p:cNvSpPr>
            <a:spLocks noGrp="1"/>
          </p:cNvSpPr>
          <p:nvPr>
            <p:ph type="body" idx="1"/>
          </p:nvPr>
        </p:nvSpPr>
        <p:spPr/>
        <p:txBody>
          <a:bodyPr/>
          <a:lstStyle/>
          <a:p>
            <a:endParaRPr lang="en-US" dirty="0"/>
          </a:p>
        </p:txBody>
      </p:sp>
      <p:sp>
        <p:nvSpPr>
          <p:cNvPr id="4" name="Slide Number Placeholder 3"/>
          <p:cNvSpPr>
            <a:spLocks noGrp="1"/>
          </p:cNvSpPr>
          <p:nvPr>
            <p:ph type="sldNum" sz="quarter" idx="12"/>
          </p:nvPr>
        </p:nvSpPr>
        <p:spPr/>
        <p:txBody>
          <a:bodyPr/>
          <a:lstStyle/>
          <a:p>
            <a:fld id="{7447CAE7-D22D-8542-AD5A-7E16B0216D01}" type="slidenum">
              <a:rPr lang="en-US" smtClean="0"/>
              <a:t>13</a:t>
            </a:fld>
            <a:endParaRPr lang="en-US"/>
          </a:p>
        </p:txBody>
      </p:sp>
      <p:sp>
        <p:nvSpPr>
          <p:cNvPr id="2" name="Footer Placeholder 1"/>
          <p:cNvSpPr>
            <a:spLocks noGrp="1"/>
          </p:cNvSpPr>
          <p:nvPr>
            <p:ph type="ftr" sz="quarter" idx="11"/>
          </p:nvPr>
        </p:nvSpPr>
        <p:spPr/>
        <p:txBody>
          <a:bodyPr/>
          <a:lstStyle/>
          <a:p>
            <a:r>
              <a:rPr lang="en-US" smtClean="0"/>
              <a:t>Romitesh Kant 2016 Pacific Constitution Researchers Network</a:t>
            </a:r>
            <a:endParaRPr lang="en-US"/>
          </a:p>
        </p:txBody>
      </p:sp>
    </p:spTree>
    <p:extLst>
      <p:ext uri="{BB962C8B-B14F-4D97-AF65-F5344CB8AC3E}">
        <p14:creationId xmlns:p14="http://schemas.microsoft.com/office/powerpoint/2010/main" val="141434999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Prospects for </a:t>
            </a:r>
            <a:r>
              <a:rPr lang="en-US" dirty="0" smtClean="0"/>
              <a:t>Democracy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Rhetoric of democracy does not translate into practice</a:t>
            </a:r>
          </a:p>
          <a:p>
            <a:r>
              <a:rPr lang="en-US" dirty="0" smtClean="0"/>
              <a:t>The </a:t>
            </a:r>
            <a:r>
              <a:rPr lang="en-US" dirty="0"/>
              <a:t>constitution has serious democratic deficits:</a:t>
            </a:r>
            <a:endParaRPr lang="en-AU" sz="2800" dirty="0"/>
          </a:p>
          <a:p>
            <a:pPr lvl="1"/>
            <a:r>
              <a:rPr lang="en-US" dirty="0"/>
              <a:t>Too much power in the executive</a:t>
            </a:r>
            <a:endParaRPr lang="en-AU" sz="2400" dirty="0"/>
          </a:p>
          <a:p>
            <a:pPr lvl="1"/>
            <a:r>
              <a:rPr lang="en-US" dirty="0"/>
              <a:t>Elective dictatorship</a:t>
            </a:r>
            <a:endParaRPr lang="en-AU" sz="2400" dirty="0"/>
          </a:p>
          <a:p>
            <a:pPr lvl="1"/>
            <a:r>
              <a:rPr lang="en-US" dirty="0"/>
              <a:t>Poor representation of citizens</a:t>
            </a:r>
            <a:endParaRPr lang="en-AU" sz="2400" dirty="0"/>
          </a:p>
          <a:p>
            <a:pPr lvl="1"/>
            <a:r>
              <a:rPr lang="en-US" dirty="0"/>
              <a:t>Low levels of public participation</a:t>
            </a:r>
            <a:endParaRPr lang="en-AU" sz="2400" dirty="0"/>
          </a:p>
          <a:p>
            <a:pPr lvl="1"/>
            <a:r>
              <a:rPr lang="en-US" dirty="0"/>
              <a:t>Frequent abuse of law by government</a:t>
            </a:r>
            <a:endParaRPr lang="en-AU" sz="2400" dirty="0"/>
          </a:p>
          <a:p>
            <a:pPr lvl="1"/>
            <a:r>
              <a:rPr lang="en-US" dirty="0"/>
              <a:t>Blurring of lines between the state and the ruling </a:t>
            </a:r>
            <a:r>
              <a:rPr lang="en-US" dirty="0" smtClean="0"/>
              <a:t>party</a:t>
            </a:r>
          </a:p>
          <a:p>
            <a:pPr lvl="1"/>
            <a:r>
              <a:rPr lang="en-US" dirty="0" smtClean="0"/>
              <a:t>Accountability and transparency</a:t>
            </a:r>
            <a:endParaRPr lang="en-AU" dirty="0"/>
          </a:p>
          <a:p>
            <a:pPr lvl="1"/>
            <a:r>
              <a:rPr lang="en-US" dirty="0"/>
              <a:t>Deep seated intolerance of political </a:t>
            </a:r>
            <a:r>
              <a:rPr lang="en-US" dirty="0" smtClean="0"/>
              <a:t>dissent/dissenting views </a:t>
            </a:r>
            <a:endParaRPr lang="en-US" dirty="0"/>
          </a:p>
        </p:txBody>
      </p:sp>
      <p:sp>
        <p:nvSpPr>
          <p:cNvPr id="4" name="Slide Number Placeholder 3"/>
          <p:cNvSpPr>
            <a:spLocks noGrp="1"/>
          </p:cNvSpPr>
          <p:nvPr>
            <p:ph type="sldNum" sz="quarter" idx="12"/>
          </p:nvPr>
        </p:nvSpPr>
        <p:spPr/>
        <p:txBody>
          <a:bodyPr/>
          <a:lstStyle/>
          <a:p>
            <a:fld id="{7447CAE7-D22D-8542-AD5A-7E16B0216D01}" type="slidenum">
              <a:rPr lang="en-US" smtClean="0"/>
              <a:t>14</a:t>
            </a:fld>
            <a:endParaRPr lang="en-US"/>
          </a:p>
        </p:txBody>
      </p:sp>
      <p:sp>
        <p:nvSpPr>
          <p:cNvPr id="5" name="Footer Placeholder 4"/>
          <p:cNvSpPr>
            <a:spLocks noGrp="1"/>
          </p:cNvSpPr>
          <p:nvPr>
            <p:ph type="ftr" sz="quarter" idx="11"/>
          </p:nvPr>
        </p:nvSpPr>
        <p:spPr/>
        <p:txBody>
          <a:bodyPr/>
          <a:lstStyle/>
          <a:p>
            <a:r>
              <a:rPr lang="en-US" smtClean="0"/>
              <a:t>Romitesh Kant 2016 Pacific Constitution Researchers Network</a:t>
            </a:r>
            <a:endParaRPr lang="en-US"/>
          </a:p>
        </p:txBody>
      </p:sp>
    </p:spTree>
    <p:extLst>
      <p:ext uri="{BB962C8B-B14F-4D97-AF65-F5344CB8AC3E}">
        <p14:creationId xmlns:p14="http://schemas.microsoft.com/office/powerpoint/2010/main" val="287985854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Role of Military in </a:t>
            </a:r>
            <a:r>
              <a:rPr lang="en-US" dirty="0" smtClean="0"/>
              <a:t>Fijian Politics</a:t>
            </a:r>
            <a:endParaRPr lang="en-US" dirty="0"/>
          </a:p>
        </p:txBody>
      </p:sp>
      <p:sp>
        <p:nvSpPr>
          <p:cNvPr id="3" name="Content Placeholder 2"/>
          <p:cNvSpPr>
            <a:spLocks noGrp="1"/>
          </p:cNvSpPr>
          <p:nvPr>
            <p:ph idx="1"/>
          </p:nvPr>
        </p:nvSpPr>
        <p:spPr/>
        <p:txBody>
          <a:bodyPr>
            <a:normAutofit fontScale="85000" lnSpcReduction="20000"/>
          </a:bodyPr>
          <a:lstStyle/>
          <a:p>
            <a:r>
              <a:rPr lang="en-AU" dirty="0" smtClean="0"/>
              <a:t>Critical Issue</a:t>
            </a:r>
          </a:p>
          <a:p>
            <a:r>
              <a:rPr lang="en-AU" dirty="0" smtClean="0"/>
              <a:t>Military has been the common denominator of democratic destabilization and political instability in Fiji</a:t>
            </a:r>
            <a:endParaRPr lang="en-AU" dirty="0"/>
          </a:p>
          <a:p>
            <a:r>
              <a:rPr lang="en-US" dirty="0"/>
              <a:t>2013 constitution – expanded role of military in national </a:t>
            </a:r>
            <a:r>
              <a:rPr lang="en-US" dirty="0" smtClean="0"/>
              <a:t>affairs </a:t>
            </a:r>
            <a:r>
              <a:rPr lang="mr-IN" dirty="0" smtClean="0"/>
              <a:t>–</a:t>
            </a:r>
            <a:r>
              <a:rPr lang="en-US" dirty="0" smtClean="0"/>
              <a:t> serious repercussions in future</a:t>
            </a:r>
            <a:endParaRPr lang="en-AU" dirty="0"/>
          </a:p>
          <a:p>
            <a:r>
              <a:rPr lang="en-US" dirty="0"/>
              <a:t>lack of democratic culture among people and political elites, opens the door for the military to see itself as the guardian of the </a:t>
            </a:r>
            <a:r>
              <a:rPr lang="en-US" dirty="0" smtClean="0"/>
              <a:t>state</a:t>
            </a:r>
          </a:p>
          <a:p>
            <a:r>
              <a:rPr lang="en-US" i="1" dirty="0" smtClean="0">
                <a:solidFill>
                  <a:srgbClr val="FF0000"/>
                </a:solidFill>
              </a:rPr>
              <a:t>Q: the composition of the military (98% indigenous Fijian, close links to indigenous Fijian customs, traditions and Christianity), how committed are they to democracy and constitutionalism?</a:t>
            </a:r>
            <a:endParaRPr lang="en-AU" i="1" dirty="0">
              <a:solidFill>
                <a:srgbClr val="FF0000"/>
              </a:solidFill>
            </a:endParaRPr>
          </a:p>
          <a:p>
            <a:pPr marL="0" indent="0">
              <a:buNone/>
            </a:pPr>
            <a:endParaRPr lang="en-US" dirty="0"/>
          </a:p>
        </p:txBody>
      </p:sp>
      <p:sp>
        <p:nvSpPr>
          <p:cNvPr id="4" name="Slide Number Placeholder 3"/>
          <p:cNvSpPr>
            <a:spLocks noGrp="1"/>
          </p:cNvSpPr>
          <p:nvPr>
            <p:ph type="sldNum" sz="quarter" idx="12"/>
          </p:nvPr>
        </p:nvSpPr>
        <p:spPr/>
        <p:txBody>
          <a:bodyPr/>
          <a:lstStyle/>
          <a:p>
            <a:fld id="{7447CAE7-D22D-8542-AD5A-7E16B0216D01}" type="slidenum">
              <a:rPr lang="en-US" sz="1600" b="1" smtClean="0"/>
              <a:t>15</a:t>
            </a:fld>
            <a:endParaRPr lang="en-US" sz="1600" b="1" dirty="0"/>
          </a:p>
        </p:txBody>
      </p:sp>
      <p:sp>
        <p:nvSpPr>
          <p:cNvPr id="5" name="Footer Placeholder 4"/>
          <p:cNvSpPr>
            <a:spLocks noGrp="1"/>
          </p:cNvSpPr>
          <p:nvPr>
            <p:ph type="ftr" sz="quarter" idx="11"/>
          </p:nvPr>
        </p:nvSpPr>
        <p:spPr/>
        <p:txBody>
          <a:bodyPr/>
          <a:lstStyle/>
          <a:p>
            <a:r>
              <a:rPr lang="en-US" smtClean="0"/>
              <a:t>Romitesh Kant 2016 Pacific Constitution Researchers Network</a:t>
            </a:r>
            <a:endParaRPr lang="en-US"/>
          </a:p>
        </p:txBody>
      </p:sp>
    </p:spTree>
    <p:extLst>
      <p:ext uri="{BB962C8B-B14F-4D97-AF65-F5344CB8AC3E}">
        <p14:creationId xmlns:p14="http://schemas.microsoft.com/office/powerpoint/2010/main" val="390583830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Will an ethnically-blind constitution lead to political stability?</a:t>
            </a:r>
            <a:endParaRPr lang="en-US" dirty="0"/>
          </a:p>
        </p:txBody>
      </p:sp>
      <p:sp>
        <p:nvSpPr>
          <p:cNvPr id="3" name="Content Placeholder 2"/>
          <p:cNvSpPr>
            <a:spLocks noGrp="1"/>
          </p:cNvSpPr>
          <p:nvPr>
            <p:ph idx="1"/>
          </p:nvPr>
        </p:nvSpPr>
        <p:spPr/>
        <p:txBody>
          <a:bodyPr>
            <a:normAutofit/>
          </a:bodyPr>
          <a:lstStyle/>
          <a:p>
            <a:r>
              <a:rPr lang="en-US" dirty="0"/>
              <a:t>Pessimistic </a:t>
            </a:r>
            <a:r>
              <a:rPr lang="en-US" dirty="0" smtClean="0"/>
              <a:t>assessment</a:t>
            </a:r>
          </a:p>
          <a:p>
            <a:r>
              <a:rPr lang="en-US" dirty="0" smtClean="0"/>
              <a:t>Optimistic assessment</a:t>
            </a:r>
          </a:p>
          <a:p>
            <a:r>
              <a:rPr lang="en-US" dirty="0" smtClean="0"/>
              <a:t>Constitution in divided societies should not be viewed as final products!</a:t>
            </a:r>
          </a:p>
          <a:p>
            <a:r>
              <a:rPr lang="en-US" dirty="0" smtClean="0"/>
              <a:t>Space should be open for future reform and innovation</a:t>
            </a:r>
          </a:p>
          <a:p>
            <a:r>
              <a:rPr lang="en-US" dirty="0" smtClean="0"/>
              <a:t>Not the case in Fiji </a:t>
            </a:r>
            <a:r>
              <a:rPr lang="mr-IN" dirty="0" smtClean="0"/>
              <a:t>–</a:t>
            </a:r>
            <a:r>
              <a:rPr lang="en-US" dirty="0" smtClean="0"/>
              <a:t> amendments processes make it almost impossible</a:t>
            </a:r>
            <a:endParaRPr lang="en-US" dirty="0"/>
          </a:p>
        </p:txBody>
      </p:sp>
      <p:sp>
        <p:nvSpPr>
          <p:cNvPr id="4" name="Slide Number Placeholder 3"/>
          <p:cNvSpPr>
            <a:spLocks noGrp="1"/>
          </p:cNvSpPr>
          <p:nvPr>
            <p:ph type="sldNum" sz="quarter" idx="12"/>
          </p:nvPr>
        </p:nvSpPr>
        <p:spPr/>
        <p:txBody>
          <a:bodyPr/>
          <a:lstStyle/>
          <a:p>
            <a:fld id="{7447CAE7-D22D-8542-AD5A-7E16B0216D01}" type="slidenum">
              <a:rPr lang="en-US" smtClean="0"/>
              <a:t>16</a:t>
            </a:fld>
            <a:endParaRPr lang="en-US"/>
          </a:p>
        </p:txBody>
      </p:sp>
      <p:sp>
        <p:nvSpPr>
          <p:cNvPr id="5" name="Footer Placeholder 4"/>
          <p:cNvSpPr>
            <a:spLocks noGrp="1"/>
          </p:cNvSpPr>
          <p:nvPr>
            <p:ph type="ftr" sz="quarter" idx="11"/>
          </p:nvPr>
        </p:nvSpPr>
        <p:spPr/>
        <p:txBody>
          <a:bodyPr/>
          <a:lstStyle/>
          <a:p>
            <a:r>
              <a:rPr lang="en-US" smtClean="0"/>
              <a:t>Romitesh Kant 2016 Pacific Constitution Researchers Network</a:t>
            </a:r>
            <a:endParaRPr lang="en-US"/>
          </a:p>
        </p:txBody>
      </p:sp>
    </p:spTree>
    <p:extLst>
      <p:ext uri="{BB962C8B-B14F-4D97-AF65-F5344CB8AC3E}">
        <p14:creationId xmlns:p14="http://schemas.microsoft.com/office/powerpoint/2010/main" val="35967488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fontScale="85000" lnSpcReduction="20000"/>
          </a:bodyPr>
          <a:lstStyle/>
          <a:p>
            <a:r>
              <a:rPr lang="en-AU" dirty="0" smtClean="0"/>
              <a:t>46 years since Independence; 4 coups, a rebellion (2000), four Constitutions </a:t>
            </a:r>
          </a:p>
          <a:p>
            <a:r>
              <a:rPr lang="en-AU" dirty="0" smtClean="0"/>
              <a:t>Fiji’s entire post-independence history has been marked by a battle for supremacy between three very different conceptions of the Fijian nation: </a:t>
            </a:r>
            <a:r>
              <a:rPr lang="en-AU" b="1" dirty="0" smtClean="0">
                <a:solidFill>
                  <a:srgbClr val="FF0000"/>
                </a:solidFill>
              </a:rPr>
              <a:t>multiculturalism</a:t>
            </a:r>
            <a:r>
              <a:rPr lang="en-AU" dirty="0" smtClean="0"/>
              <a:t> v </a:t>
            </a:r>
            <a:r>
              <a:rPr lang="en-AU" b="1" dirty="0" smtClean="0">
                <a:solidFill>
                  <a:srgbClr val="FF0000"/>
                </a:solidFill>
              </a:rPr>
              <a:t>ethnic nationalism </a:t>
            </a:r>
            <a:r>
              <a:rPr lang="en-AU" b="1" dirty="0" smtClean="0">
                <a:solidFill>
                  <a:srgbClr val="000000"/>
                </a:solidFill>
              </a:rPr>
              <a:t>v</a:t>
            </a:r>
            <a:r>
              <a:rPr lang="en-AU" b="1" dirty="0" smtClean="0">
                <a:solidFill>
                  <a:srgbClr val="FF0000"/>
                </a:solidFill>
              </a:rPr>
              <a:t> civic </a:t>
            </a:r>
            <a:r>
              <a:rPr lang="en-AU" b="1" dirty="0">
                <a:solidFill>
                  <a:srgbClr val="FF0000"/>
                </a:solidFill>
              </a:rPr>
              <a:t>nationalism</a:t>
            </a:r>
            <a:endParaRPr lang="en-AU" b="1" dirty="0" smtClean="0">
              <a:solidFill>
                <a:srgbClr val="FF0000"/>
              </a:solidFill>
            </a:endParaRPr>
          </a:p>
          <a:p>
            <a:r>
              <a:rPr lang="en-AU" dirty="0" smtClean="0"/>
              <a:t>Destabilization of democracy and state based on ethnically exclusivist ideals (1987, 2000)</a:t>
            </a:r>
          </a:p>
          <a:p>
            <a:r>
              <a:rPr lang="en-AU" dirty="0" smtClean="0"/>
              <a:t>2006 </a:t>
            </a:r>
            <a:r>
              <a:rPr lang="mr-IN" dirty="0" smtClean="0"/>
              <a:t>–</a:t>
            </a:r>
            <a:r>
              <a:rPr lang="en-AU" dirty="0" smtClean="0"/>
              <a:t> corrective coup, revolution?</a:t>
            </a:r>
          </a:p>
          <a:p>
            <a:r>
              <a:rPr lang="en-AU" dirty="0" smtClean="0"/>
              <a:t>Both justify </a:t>
            </a:r>
            <a:r>
              <a:rPr lang="en-AU" dirty="0"/>
              <a:t>a very different conception of what the demand for a ‘democratic’ Fiji means. </a:t>
            </a:r>
          </a:p>
          <a:p>
            <a:pPr marL="0" indent="0">
              <a:buNone/>
            </a:pPr>
            <a:endParaRPr lang="en-US" dirty="0"/>
          </a:p>
        </p:txBody>
      </p:sp>
      <p:sp>
        <p:nvSpPr>
          <p:cNvPr id="4" name="Slide Number Placeholder 3"/>
          <p:cNvSpPr>
            <a:spLocks noGrp="1"/>
          </p:cNvSpPr>
          <p:nvPr>
            <p:ph type="sldNum" sz="quarter" idx="12"/>
          </p:nvPr>
        </p:nvSpPr>
        <p:spPr/>
        <p:txBody>
          <a:bodyPr/>
          <a:lstStyle/>
          <a:p>
            <a:fld id="{7447CAE7-D22D-8542-AD5A-7E16B0216D01}" type="slidenum">
              <a:rPr lang="en-US" smtClean="0"/>
              <a:t>2</a:t>
            </a:fld>
            <a:endParaRPr lang="en-US"/>
          </a:p>
        </p:txBody>
      </p:sp>
      <p:sp>
        <p:nvSpPr>
          <p:cNvPr id="5" name="Footer Placeholder 4"/>
          <p:cNvSpPr>
            <a:spLocks noGrp="1"/>
          </p:cNvSpPr>
          <p:nvPr>
            <p:ph type="ftr" sz="quarter" idx="11"/>
          </p:nvPr>
        </p:nvSpPr>
        <p:spPr/>
        <p:txBody>
          <a:bodyPr/>
          <a:lstStyle/>
          <a:p>
            <a:r>
              <a:rPr lang="en-US" smtClean="0"/>
              <a:t>Romitesh Kant 2016 Pacific Constitution Researchers Network</a:t>
            </a:r>
            <a:endParaRPr lang="en-US"/>
          </a:p>
        </p:txBody>
      </p:sp>
    </p:spTree>
    <p:extLst>
      <p:ext uri="{BB962C8B-B14F-4D97-AF65-F5344CB8AC3E}">
        <p14:creationId xmlns:p14="http://schemas.microsoft.com/office/powerpoint/2010/main" val="405453982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Question</a:t>
            </a:r>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r>
              <a:rPr lang="en-US" dirty="0" smtClean="0"/>
              <a:t>Will </a:t>
            </a:r>
            <a:r>
              <a:rPr lang="en-US" dirty="0"/>
              <a:t>Fiji’s 2013 ethnically blind constitution lead to democratic stability? </a:t>
            </a:r>
          </a:p>
        </p:txBody>
      </p:sp>
      <p:sp>
        <p:nvSpPr>
          <p:cNvPr id="4" name="Slide Number Placeholder 3"/>
          <p:cNvSpPr>
            <a:spLocks noGrp="1"/>
          </p:cNvSpPr>
          <p:nvPr>
            <p:ph type="sldNum" sz="quarter" idx="12"/>
          </p:nvPr>
        </p:nvSpPr>
        <p:spPr/>
        <p:txBody>
          <a:bodyPr/>
          <a:lstStyle/>
          <a:p>
            <a:fld id="{7447CAE7-D22D-8542-AD5A-7E16B0216D01}" type="slidenum">
              <a:rPr lang="en-US" smtClean="0"/>
              <a:t>3</a:t>
            </a:fld>
            <a:endParaRPr lang="en-US"/>
          </a:p>
        </p:txBody>
      </p:sp>
      <p:sp>
        <p:nvSpPr>
          <p:cNvPr id="5" name="Footer Placeholder 4"/>
          <p:cNvSpPr>
            <a:spLocks noGrp="1"/>
          </p:cNvSpPr>
          <p:nvPr>
            <p:ph type="ftr" sz="quarter" idx="11"/>
          </p:nvPr>
        </p:nvSpPr>
        <p:spPr/>
        <p:txBody>
          <a:bodyPr/>
          <a:lstStyle/>
          <a:p>
            <a:r>
              <a:rPr lang="en-US" smtClean="0"/>
              <a:t>Romitesh Kant 2016 Pacific Constitution Researchers Network</a:t>
            </a:r>
            <a:endParaRPr lang="en-US"/>
          </a:p>
        </p:txBody>
      </p:sp>
    </p:spTree>
    <p:extLst>
      <p:ext uri="{BB962C8B-B14F-4D97-AF65-F5344CB8AC3E}">
        <p14:creationId xmlns:p14="http://schemas.microsoft.com/office/powerpoint/2010/main" val="246055440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Bainimarama’s Case for Ethnically-Blind Constitution</a:t>
            </a:r>
            <a:endParaRPr lang="en-US" dirty="0"/>
          </a:p>
        </p:txBody>
      </p:sp>
      <p:sp>
        <p:nvSpPr>
          <p:cNvPr id="3" name="Content Placeholder 2"/>
          <p:cNvSpPr>
            <a:spLocks noGrp="1"/>
          </p:cNvSpPr>
          <p:nvPr>
            <p:ph idx="1"/>
          </p:nvPr>
        </p:nvSpPr>
        <p:spPr/>
        <p:txBody>
          <a:bodyPr>
            <a:normAutofit fontScale="92500" lnSpcReduction="20000"/>
          </a:bodyPr>
          <a:lstStyle/>
          <a:p>
            <a:pPr marL="0" indent="0" algn="ctr">
              <a:buNone/>
            </a:pPr>
            <a:r>
              <a:rPr lang="en-US" i="1" dirty="0" smtClean="0"/>
              <a:t>“Fiji’s overall situation is that, it is in a deep state of rut.</a:t>
            </a:r>
          </a:p>
          <a:p>
            <a:pPr marL="0" indent="0" algn="ctr">
              <a:buNone/>
            </a:pPr>
            <a:r>
              <a:rPr lang="en-US" i="1" dirty="0" smtClean="0"/>
              <a:t>In 1970, Fiji started its journey as a young nation on a rather shaky foundation, with a race based constitution, </a:t>
            </a:r>
            <a:r>
              <a:rPr lang="en-US" b="1" i="1" dirty="0" smtClean="0">
                <a:solidFill>
                  <a:srgbClr val="FF0000"/>
                </a:solidFill>
              </a:rPr>
              <a:t>one which rigidly compartmentalized our communities</a:t>
            </a:r>
            <a:r>
              <a:rPr lang="en-US" i="1" dirty="0" smtClean="0"/>
              <a:t>. </a:t>
            </a:r>
          </a:p>
          <a:p>
            <a:pPr marL="0" indent="0" algn="ctr">
              <a:buNone/>
            </a:pPr>
            <a:r>
              <a:rPr lang="en-US" b="1" i="1" dirty="0" smtClean="0">
                <a:solidFill>
                  <a:srgbClr val="FF0000"/>
                </a:solidFill>
              </a:rPr>
              <a:t>The democracy that came to be practiced in Fiji was marked by divisive, adversarial, inward looking, race-based politics</a:t>
            </a:r>
            <a:r>
              <a:rPr lang="mr-IN" b="1" i="1" dirty="0" smtClean="0">
                <a:solidFill>
                  <a:srgbClr val="FF0000"/>
                </a:solidFill>
              </a:rPr>
              <a:t>…</a:t>
            </a:r>
            <a:r>
              <a:rPr lang="en-AU" b="1" i="1" dirty="0" smtClean="0">
                <a:solidFill>
                  <a:srgbClr val="FF0000"/>
                </a:solidFill>
              </a:rPr>
              <a:t>”</a:t>
            </a:r>
          </a:p>
          <a:p>
            <a:pPr marL="0" indent="0" algn="r">
              <a:buNone/>
            </a:pPr>
            <a:r>
              <a:rPr lang="en-AU" dirty="0" smtClean="0"/>
              <a:t>- </a:t>
            </a:r>
            <a:r>
              <a:rPr lang="en-AU" dirty="0" err="1" smtClean="0"/>
              <a:t>Voreqe</a:t>
            </a:r>
            <a:r>
              <a:rPr lang="en-AU" dirty="0" smtClean="0"/>
              <a:t> Bainimarama</a:t>
            </a:r>
          </a:p>
          <a:p>
            <a:pPr marL="0" indent="0" algn="r">
              <a:buNone/>
            </a:pPr>
            <a:r>
              <a:rPr lang="en-AU" dirty="0" smtClean="0"/>
              <a:t>2008 UN GA Assembly</a:t>
            </a:r>
            <a:endParaRPr lang="en-US" dirty="0"/>
          </a:p>
        </p:txBody>
      </p:sp>
      <p:sp>
        <p:nvSpPr>
          <p:cNvPr id="4" name="Slide Number Placeholder 3"/>
          <p:cNvSpPr>
            <a:spLocks noGrp="1"/>
          </p:cNvSpPr>
          <p:nvPr>
            <p:ph type="sldNum" sz="quarter" idx="12"/>
          </p:nvPr>
        </p:nvSpPr>
        <p:spPr/>
        <p:txBody>
          <a:bodyPr/>
          <a:lstStyle/>
          <a:p>
            <a:fld id="{7447CAE7-D22D-8542-AD5A-7E16B0216D01}" type="slidenum">
              <a:rPr lang="en-US" smtClean="0"/>
              <a:t>4</a:t>
            </a:fld>
            <a:endParaRPr lang="en-US"/>
          </a:p>
        </p:txBody>
      </p:sp>
      <p:sp>
        <p:nvSpPr>
          <p:cNvPr id="5" name="Footer Placeholder 4"/>
          <p:cNvSpPr>
            <a:spLocks noGrp="1"/>
          </p:cNvSpPr>
          <p:nvPr>
            <p:ph type="ftr" sz="quarter" idx="11"/>
          </p:nvPr>
        </p:nvSpPr>
        <p:spPr/>
        <p:txBody>
          <a:bodyPr/>
          <a:lstStyle/>
          <a:p>
            <a:r>
              <a:rPr lang="en-US" smtClean="0"/>
              <a:t>Romitesh Kant 2016 Pacific Constitution Researchers Network</a:t>
            </a:r>
            <a:endParaRPr lang="en-US"/>
          </a:p>
        </p:txBody>
      </p:sp>
    </p:spTree>
    <p:extLst>
      <p:ext uri="{BB962C8B-B14F-4D97-AF65-F5344CB8AC3E}">
        <p14:creationId xmlns:p14="http://schemas.microsoft.com/office/powerpoint/2010/main" val="163310081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AU" b="1" dirty="0" smtClean="0">
                <a:solidFill>
                  <a:srgbClr val="FF0000"/>
                </a:solidFill>
              </a:rPr>
              <a:t>“The </a:t>
            </a:r>
            <a:r>
              <a:rPr lang="en-AU" b="1" dirty="0">
                <a:solidFill>
                  <a:srgbClr val="FF0000"/>
                </a:solidFill>
              </a:rPr>
              <a:t>new Fijian Constitution must do away with racial categorisation and discrimination; </a:t>
            </a:r>
            <a:r>
              <a:rPr lang="en-AU" b="1" dirty="0" smtClean="0">
                <a:solidFill>
                  <a:srgbClr val="0000FF"/>
                </a:solidFill>
              </a:rPr>
              <a:t>It </a:t>
            </a:r>
            <a:r>
              <a:rPr lang="en-AU" b="1" dirty="0">
                <a:solidFill>
                  <a:srgbClr val="0000FF"/>
                </a:solidFill>
              </a:rPr>
              <a:t>will undo decades of undemocratic laws and policies inherited from our colonial past and entrenched in past Constitutions, which have impeded our nation's progress</a:t>
            </a:r>
            <a:r>
              <a:rPr lang="en-AU" dirty="0"/>
              <a:t>. This is a determined move to create a society based on substantive equality and justice, and respect for the dignity of all Fijians.</a:t>
            </a:r>
          </a:p>
          <a:p>
            <a:pPr algn="r"/>
            <a:r>
              <a:rPr lang="en-US" dirty="0" smtClean="0"/>
              <a:t>2011 UN GA Speech</a:t>
            </a:r>
            <a:endParaRPr lang="en-US" dirty="0"/>
          </a:p>
        </p:txBody>
      </p:sp>
      <p:sp>
        <p:nvSpPr>
          <p:cNvPr id="4" name="Slide Number Placeholder 3"/>
          <p:cNvSpPr>
            <a:spLocks noGrp="1"/>
          </p:cNvSpPr>
          <p:nvPr>
            <p:ph type="sldNum" sz="quarter" idx="12"/>
          </p:nvPr>
        </p:nvSpPr>
        <p:spPr/>
        <p:txBody>
          <a:bodyPr/>
          <a:lstStyle/>
          <a:p>
            <a:fld id="{7447CAE7-D22D-8542-AD5A-7E16B0216D01}" type="slidenum">
              <a:rPr lang="en-US" smtClean="0"/>
              <a:t>5</a:t>
            </a:fld>
            <a:endParaRPr lang="en-US"/>
          </a:p>
        </p:txBody>
      </p:sp>
      <p:sp>
        <p:nvSpPr>
          <p:cNvPr id="5" name="Footer Placeholder 4"/>
          <p:cNvSpPr>
            <a:spLocks noGrp="1"/>
          </p:cNvSpPr>
          <p:nvPr>
            <p:ph type="ftr" sz="quarter" idx="11"/>
          </p:nvPr>
        </p:nvSpPr>
        <p:spPr/>
        <p:txBody>
          <a:bodyPr/>
          <a:lstStyle/>
          <a:p>
            <a:r>
              <a:rPr lang="en-US" smtClean="0"/>
              <a:t>Romitesh Kant 2016 Pacific Constitution Researchers Network</a:t>
            </a:r>
            <a:endParaRPr lang="en-US"/>
          </a:p>
        </p:txBody>
      </p:sp>
    </p:spTree>
    <p:extLst>
      <p:ext uri="{BB962C8B-B14F-4D97-AF65-F5344CB8AC3E}">
        <p14:creationId xmlns:p14="http://schemas.microsoft.com/office/powerpoint/2010/main" val="132689691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AU" b="1" u="sng" dirty="0" smtClean="0"/>
              <a:t>On the Promulgation of the 2013 Constitution:</a:t>
            </a:r>
          </a:p>
          <a:p>
            <a:pPr marL="0" indent="0" algn="ctr">
              <a:buNone/>
            </a:pPr>
            <a:r>
              <a:rPr lang="en-AU" dirty="0" smtClean="0"/>
              <a:t>“43 </a:t>
            </a:r>
            <a:r>
              <a:rPr lang="en-AU" dirty="0"/>
              <a:t>years and three constitutions later, we finally have a Constitution that is worthy of the Fijian people. </a:t>
            </a:r>
            <a:r>
              <a:rPr lang="en-AU" b="1" dirty="0">
                <a:solidFill>
                  <a:srgbClr val="0000FF"/>
                </a:solidFill>
              </a:rPr>
              <a:t>It is a Constitution that meets the test of a genuine democracy that upholds the legal and moral basis of a common and equal citizenry without denying anyone’s individuality or culture</a:t>
            </a:r>
            <a:r>
              <a:rPr lang="en-AU" b="1" dirty="0" smtClean="0">
                <a:solidFill>
                  <a:srgbClr val="0000FF"/>
                </a:solidFill>
              </a:rPr>
              <a:t>.”</a:t>
            </a:r>
          </a:p>
          <a:p>
            <a:pPr marL="0" indent="0" algn="ctr">
              <a:buNone/>
            </a:pPr>
            <a:r>
              <a:rPr lang="en-AU" b="1" dirty="0" smtClean="0"/>
              <a:t>“In our new democracy, we are all Fijians, not members of separate ethnic and religious groups. And having established a common and equal citizenry, along with a secular state, we intend to move forward together to finally fulfil our promise as a nation, to fulfil our destiny.”</a:t>
            </a:r>
            <a:endParaRPr lang="en-AU" dirty="0"/>
          </a:p>
          <a:p>
            <a:pPr marL="0" indent="0" algn="ctr">
              <a:buNone/>
            </a:pPr>
            <a:r>
              <a:rPr lang="en-US" b="1" dirty="0"/>
              <a:t> </a:t>
            </a:r>
            <a:r>
              <a:rPr lang="en-AU" b="1" dirty="0">
                <a:solidFill>
                  <a:srgbClr val="FF0000"/>
                </a:solidFill>
              </a:rPr>
              <a:t>“Our national compass has finally been reset.” </a:t>
            </a:r>
          </a:p>
          <a:p>
            <a:pPr marL="0" indent="0">
              <a:buNone/>
            </a:pPr>
            <a:endParaRPr lang="en-AU" dirty="0"/>
          </a:p>
        </p:txBody>
      </p:sp>
      <p:sp>
        <p:nvSpPr>
          <p:cNvPr id="4" name="Slide Number Placeholder 3"/>
          <p:cNvSpPr>
            <a:spLocks noGrp="1"/>
          </p:cNvSpPr>
          <p:nvPr>
            <p:ph type="sldNum" sz="quarter" idx="12"/>
          </p:nvPr>
        </p:nvSpPr>
        <p:spPr/>
        <p:txBody>
          <a:bodyPr/>
          <a:lstStyle/>
          <a:p>
            <a:fld id="{7447CAE7-D22D-8542-AD5A-7E16B0216D01}" type="slidenum">
              <a:rPr lang="en-US" smtClean="0"/>
              <a:t>6</a:t>
            </a:fld>
            <a:endParaRPr lang="en-US"/>
          </a:p>
        </p:txBody>
      </p:sp>
      <p:sp>
        <p:nvSpPr>
          <p:cNvPr id="5" name="Footer Placeholder 4"/>
          <p:cNvSpPr>
            <a:spLocks noGrp="1"/>
          </p:cNvSpPr>
          <p:nvPr>
            <p:ph type="ftr" sz="quarter" idx="11"/>
          </p:nvPr>
        </p:nvSpPr>
        <p:spPr/>
        <p:txBody>
          <a:bodyPr/>
          <a:lstStyle/>
          <a:p>
            <a:r>
              <a:rPr lang="en-US" smtClean="0"/>
              <a:t>Romitesh Kant 2016 Pacific Constitution Researchers Network</a:t>
            </a:r>
            <a:endParaRPr lang="en-US"/>
          </a:p>
        </p:txBody>
      </p:sp>
    </p:spTree>
    <p:extLst>
      <p:ext uri="{BB962C8B-B14F-4D97-AF65-F5344CB8AC3E}">
        <p14:creationId xmlns:p14="http://schemas.microsoft.com/office/powerpoint/2010/main" val="336547791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119" y="457200"/>
            <a:ext cx="8229600" cy="1143000"/>
          </a:xfrm>
        </p:spPr>
        <p:txBody>
          <a:bodyPr>
            <a:normAutofit/>
          </a:bodyPr>
          <a:lstStyle/>
          <a:p>
            <a:pPr algn="just"/>
            <a:endParaRPr lang="en-US" sz="2000" dirty="0">
              <a:solidFill>
                <a:srgbClr val="00B050"/>
              </a:solidFill>
            </a:endParaRPr>
          </a:p>
        </p:txBody>
      </p:sp>
      <p:sp>
        <p:nvSpPr>
          <p:cNvPr id="3" name="Content Placeholder 2"/>
          <p:cNvSpPr>
            <a:spLocks noGrp="1"/>
          </p:cNvSpPr>
          <p:nvPr>
            <p:ph idx="1"/>
          </p:nvPr>
        </p:nvSpPr>
        <p:spPr/>
        <p:txBody>
          <a:bodyPr>
            <a:normAutofit lnSpcReduction="10000"/>
          </a:bodyPr>
          <a:lstStyle/>
          <a:p>
            <a:r>
              <a:rPr lang="en-US" dirty="0"/>
              <a:t>T</a:t>
            </a:r>
            <a:r>
              <a:rPr lang="en-US" dirty="0" smtClean="0"/>
              <a:t>he </a:t>
            </a:r>
            <a:r>
              <a:rPr lang="en-US" dirty="0"/>
              <a:t>commander went further and called on them </a:t>
            </a:r>
            <a:r>
              <a:rPr lang="en-US" i="1" dirty="0"/>
              <a:t>‘to show support for a constitution for Fiji which is genuinely democratic, will ensure transparency and good governance and </a:t>
            </a:r>
            <a:r>
              <a:rPr lang="en-US" b="1" i="1" dirty="0"/>
              <a:t>provide political stability</a:t>
            </a:r>
            <a:r>
              <a:rPr lang="en-US" i="1" dirty="0"/>
              <a:t>’ </a:t>
            </a:r>
            <a:r>
              <a:rPr lang="en-US" dirty="0"/>
              <a:t>(Fiji Live 2014). </a:t>
            </a:r>
            <a:endParaRPr lang="en-US" dirty="0" smtClean="0"/>
          </a:p>
          <a:p>
            <a:endParaRPr lang="en-US" dirty="0"/>
          </a:p>
          <a:p>
            <a:r>
              <a:rPr lang="en-US" i="1" dirty="0" smtClean="0"/>
              <a:t>“Fiji </a:t>
            </a:r>
            <a:r>
              <a:rPr lang="en-US" i="1" dirty="0"/>
              <a:t>can only achieve long-term stability by promoting equal rights for all Fijian </a:t>
            </a:r>
            <a:r>
              <a:rPr lang="en-US" i="1" dirty="0" smtClean="0"/>
              <a:t>citizens”</a:t>
            </a:r>
          </a:p>
          <a:p>
            <a:pPr algn="r"/>
            <a:r>
              <a:rPr lang="en-US" b="1" dirty="0" smtClean="0"/>
              <a:t>Florian </a:t>
            </a:r>
            <a:r>
              <a:rPr lang="en-US" b="1" dirty="0" err="1"/>
              <a:t>Decludt</a:t>
            </a:r>
            <a:r>
              <a:rPr lang="en-AU" dirty="0"/>
              <a:t> </a:t>
            </a:r>
            <a:r>
              <a:rPr lang="en-US" dirty="0" smtClean="0"/>
              <a:t>(2013)</a:t>
            </a:r>
            <a:endParaRPr lang="en-US" dirty="0"/>
          </a:p>
        </p:txBody>
      </p:sp>
      <p:sp>
        <p:nvSpPr>
          <p:cNvPr id="4" name="Slide Number Placeholder 3"/>
          <p:cNvSpPr>
            <a:spLocks noGrp="1"/>
          </p:cNvSpPr>
          <p:nvPr>
            <p:ph type="sldNum" sz="quarter" idx="12"/>
          </p:nvPr>
        </p:nvSpPr>
        <p:spPr/>
        <p:txBody>
          <a:bodyPr/>
          <a:lstStyle/>
          <a:p>
            <a:fld id="{7447CAE7-D22D-8542-AD5A-7E16B0216D01}" type="slidenum">
              <a:rPr lang="en-US" smtClean="0"/>
              <a:t>7</a:t>
            </a:fld>
            <a:endParaRPr lang="en-US"/>
          </a:p>
        </p:txBody>
      </p:sp>
      <p:sp>
        <p:nvSpPr>
          <p:cNvPr id="5" name="Footer Placeholder 4"/>
          <p:cNvSpPr>
            <a:spLocks noGrp="1"/>
          </p:cNvSpPr>
          <p:nvPr>
            <p:ph type="ftr" sz="quarter" idx="11"/>
          </p:nvPr>
        </p:nvSpPr>
        <p:spPr/>
        <p:txBody>
          <a:bodyPr/>
          <a:lstStyle/>
          <a:p>
            <a:r>
              <a:rPr lang="en-US" smtClean="0"/>
              <a:t>Romitesh Kant 2016 Pacific Constitution Researchers Network</a:t>
            </a:r>
            <a:endParaRPr lang="en-US"/>
          </a:p>
        </p:txBody>
      </p:sp>
    </p:spTree>
    <p:extLst>
      <p:ext uri="{BB962C8B-B14F-4D97-AF65-F5344CB8AC3E}">
        <p14:creationId xmlns:p14="http://schemas.microsoft.com/office/powerpoint/2010/main" val="128773635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2013 Constitution </a:t>
            </a:r>
            <a:r>
              <a:rPr lang="mr-IN" dirty="0"/>
              <a:t>–</a:t>
            </a:r>
            <a:r>
              <a:rPr lang="en-US" dirty="0"/>
              <a:t> Ethnically blind?</a:t>
            </a:r>
          </a:p>
        </p:txBody>
      </p:sp>
      <p:sp>
        <p:nvSpPr>
          <p:cNvPr id="3" name="Content Placeholder 2"/>
          <p:cNvSpPr>
            <a:spLocks noGrp="1"/>
          </p:cNvSpPr>
          <p:nvPr>
            <p:ph idx="1"/>
          </p:nvPr>
        </p:nvSpPr>
        <p:spPr/>
        <p:txBody>
          <a:bodyPr>
            <a:normAutofit fontScale="70000" lnSpcReduction="20000"/>
          </a:bodyPr>
          <a:lstStyle/>
          <a:p>
            <a:pPr marL="0" indent="0">
              <a:buNone/>
            </a:pPr>
            <a:r>
              <a:rPr lang="en-AU" b="1" dirty="0" smtClean="0"/>
              <a:t>PREAMBLE</a:t>
            </a:r>
          </a:p>
          <a:p>
            <a:r>
              <a:rPr lang="en-AU" dirty="0" smtClean="0"/>
              <a:t>WE, THE PEOPLE OF FIJI, </a:t>
            </a:r>
          </a:p>
          <a:p>
            <a:r>
              <a:rPr lang="en-AU" dirty="0" smtClean="0"/>
              <a:t>RECOGNISING the indigenous people or the </a:t>
            </a:r>
            <a:r>
              <a:rPr lang="en-AU" dirty="0" err="1" smtClean="0"/>
              <a:t>iTaukei</a:t>
            </a:r>
            <a:r>
              <a:rPr lang="en-AU" dirty="0" smtClean="0"/>
              <a:t>, their ownership of </a:t>
            </a:r>
            <a:r>
              <a:rPr lang="en-AU" dirty="0" err="1" smtClean="0"/>
              <a:t>iTaukei</a:t>
            </a:r>
            <a:r>
              <a:rPr lang="en-AU" dirty="0" smtClean="0"/>
              <a:t> lands, their unique culture, customs, traditions and language; </a:t>
            </a:r>
          </a:p>
          <a:p>
            <a:r>
              <a:rPr lang="en-AU" dirty="0" smtClean="0"/>
              <a:t>RECOGNISING the indigenous people or the </a:t>
            </a:r>
            <a:r>
              <a:rPr lang="en-AU" dirty="0" err="1" smtClean="0"/>
              <a:t>Rotuman</a:t>
            </a:r>
            <a:r>
              <a:rPr lang="en-AU" dirty="0" smtClean="0"/>
              <a:t> from the island of </a:t>
            </a:r>
            <a:r>
              <a:rPr lang="en-AU" dirty="0" err="1" smtClean="0"/>
              <a:t>Rotuma</a:t>
            </a:r>
            <a:r>
              <a:rPr lang="en-AU" dirty="0" smtClean="0"/>
              <a:t>, their ownership of </a:t>
            </a:r>
            <a:r>
              <a:rPr lang="en-AU" dirty="0" err="1" smtClean="0"/>
              <a:t>Rotuman</a:t>
            </a:r>
            <a:r>
              <a:rPr lang="en-AU" dirty="0" smtClean="0"/>
              <a:t> lands, their unique culture, customs, traditions and language; </a:t>
            </a:r>
          </a:p>
          <a:p>
            <a:r>
              <a:rPr lang="en-AU" dirty="0" smtClean="0"/>
              <a:t>RECOGNISING the descendants of the indentured labourers from British India and the Pacific Islands, their culture, customs, traditions and language; and </a:t>
            </a:r>
          </a:p>
          <a:p>
            <a:r>
              <a:rPr lang="en-AU" dirty="0" smtClean="0"/>
              <a:t>RECOGNISING the descendants of the settlers and immigrants to Fiji, their culture, customs, traditions and language, </a:t>
            </a:r>
          </a:p>
          <a:p>
            <a:r>
              <a:rPr lang="en-AU" b="1" dirty="0" smtClean="0"/>
              <a:t>DECLARE that we are all Fijians united by common and equal citizenry; </a:t>
            </a:r>
          </a:p>
          <a:p>
            <a:endParaRPr lang="en-US" dirty="0"/>
          </a:p>
        </p:txBody>
      </p:sp>
      <p:sp>
        <p:nvSpPr>
          <p:cNvPr id="4" name="Slide Number Placeholder 3"/>
          <p:cNvSpPr>
            <a:spLocks noGrp="1"/>
          </p:cNvSpPr>
          <p:nvPr>
            <p:ph type="sldNum" sz="quarter" idx="12"/>
          </p:nvPr>
        </p:nvSpPr>
        <p:spPr/>
        <p:txBody>
          <a:bodyPr/>
          <a:lstStyle/>
          <a:p>
            <a:fld id="{7447CAE7-D22D-8542-AD5A-7E16B0216D01}" type="slidenum">
              <a:rPr lang="en-US" smtClean="0"/>
              <a:t>8</a:t>
            </a:fld>
            <a:endParaRPr lang="en-US"/>
          </a:p>
        </p:txBody>
      </p:sp>
      <p:sp>
        <p:nvSpPr>
          <p:cNvPr id="5" name="Footer Placeholder 4"/>
          <p:cNvSpPr>
            <a:spLocks noGrp="1"/>
          </p:cNvSpPr>
          <p:nvPr>
            <p:ph type="ftr" sz="quarter" idx="11"/>
          </p:nvPr>
        </p:nvSpPr>
        <p:spPr/>
        <p:txBody>
          <a:bodyPr/>
          <a:lstStyle/>
          <a:p>
            <a:r>
              <a:rPr lang="en-US" smtClean="0"/>
              <a:t>Romitesh Kant 2016 Pacific Constitution Researchers Network</a:t>
            </a:r>
            <a:endParaRPr lang="en-US"/>
          </a:p>
        </p:txBody>
      </p:sp>
    </p:spTree>
    <p:extLst>
      <p:ext uri="{BB962C8B-B14F-4D97-AF65-F5344CB8AC3E}">
        <p14:creationId xmlns:p14="http://schemas.microsoft.com/office/powerpoint/2010/main" val="116034630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a:bodyPr>
          <a:lstStyle/>
          <a:p>
            <a:r>
              <a:rPr lang="en-US" dirty="0" smtClean="0"/>
              <a:t>Language </a:t>
            </a:r>
            <a:r>
              <a:rPr lang="en-US" dirty="0"/>
              <a:t>rights </a:t>
            </a:r>
            <a:r>
              <a:rPr lang="mr-IN" dirty="0"/>
              <a:t>–</a:t>
            </a:r>
            <a:r>
              <a:rPr lang="en-US" dirty="0"/>
              <a:t> English, </a:t>
            </a:r>
            <a:r>
              <a:rPr lang="en-US" dirty="0" err="1"/>
              <a:t>iTaukei</a:t>
            </a:r>
            <a:r>
              <a:rPr lang="en-US" dirty="0"/>
              <a:t> and </a:t>
            </a:r>
            <a:r>
              <a:rPr lang="en-US" dirty="0" smtClean="0"/>
              <a:t>Hindustani</a:t>
            </a:r>
            <a:endParaRPr lang="en-AU" dirty="0" smtClean="0"/>
          </a:p>
          <a:p>
            <a:r>
              <a:rPr lang="en-AU" dirty="0" smtClean="0"/>
              <a:t>Section 28 Rights of ownership and protection of </a:t>
            </a:r>
            <a:r>
              <a:rPr lang="en-AU" dirty="0" err="1" smtClean="0"/>
              <a:t>iTaukei</a:t>
            </a:r>
            <a:r>
              <a:rPr lang="en-AU" dirty="0" smtClean="0"/>
              <a:t>, </a:t>
            </a:r>
            <a:r>
              <a:rPr lang="en-AU" dirty="0" err="1" smtClean="0"/>
              <a:t>Rotuman</a:t>
            </a:r>
            <a:r>
              <a:rPr lang="en-AU" dirty="0" smtClean="0"/>
              <a:t> and </a:t>
            </a:r>
            <a:r>
              <a:rPr lang="en-AU" dirty="0" err="1" smtClean="0"/>
              <a:t>Banaban</a:t>
            </a:r>
            <a:r>
              <a:rPr lang="en-AU" dirty="0" smtClean="0"/>
              <a:t> lands</a:t>
            </a:r>
            <a:endParaRPr lang="en-US" dirty="0" smtClean="0"/>
          </a:p>
          <a:p>
            <a:r>
              <a:rPr lang="en-AU" dirty="0" smtClean="0"/>
              <a:t>Apart from that, no mention of any ethnic groups/peoples/institutions </a:t>
            </a:r>
            <a:r>
              <a:rPr lang="mr-IN" dirty="0" smtClean="0"/>
              <a:t>–</a:t>
            </a:r>
            <a:r>
              <a:rPr lang="en-AU" dirty="0" smtClean="0"/>
              <a:t> contrast with previous constitutions</a:t>
            </a:r>
          </a:p>
          <a:p>
            <a:endParaRPr lang="en-US" dirty="0"/>
          </a:p>
        </p:txBody>
      </p:sp>
      <p:sp>
        <p:nvSpPr>
          <p:cNvPr id="4" name="Slide Number Placeholder 3"/>
          <p:cNvSpPr>
            <a:spLocks noGrp="1"/>
          </p:cNvSpPr>
          <p:nvPr>
            <p:ph type="sldNum" sz="quarter" idx="12"/>
          </p:nvPr>
        </p:nvSpPr>
        <p:spPr/>
        <p:txBody>
          <a:bodyPr/>
          <a:lstStyle/>
          <a:p>
            <a:fld id="{7447CAE7-D22D-8542-AD5A-7E16B0216D01}" type="slidenum">
              <a:rPr lang="en-US" smtClean="0"/>
              <a:t>9</a:t>
            </a:fld>
            <a:endParaRPr lang="en-US"/>
          </a:p>
        </p:txBody>
      </p:sp>
      <p:sp>
        <p:nvSpPr>
          <p:cNvPr id="5" name="Footer Placeholder 4"/>
          <p:cNvSpPr>
            <a:spLocks noGrp="1"/>
          </p:cNvSpPr>
          <p:nvPr>
            <p:ph type="ftr" sz="quarter" idx="11"/>
          </p:nvPr>
        </p:nvSpPr>
        <p:spPr/>
        <p:txBody>
          <a:bodyPr/>
          <a:lstStyle/>
          <a:p>
            <a:r>
              <a:rPr lang="en-US" smtClean="0"/>
              <a:t>Romitesh Kant 2016 Pacific Constitution Researchers Network</a:t>
            </a:r>
            <a:endParaRPr lang="en-US"/>
          </a:p>
        </p:txBody>
      </p:sp>
    </p:spTree>
    <p:extLst>
      <p:ext uri="{BB962C8B-B14F-4D97-AF65-F5344CB8AC3E}">
        <p14:creationId xmlns:p14="http://schemas.microsoft.com/office/powerpoint/2010/main" val="350097335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1288</TotalTime>
  <Words>1135</Words>
  <Application>Microsoft Macintosh PowerPoint</Application>
  <PresentationFormat>On-screen Show (4:3)</PresentationFormat>
  <Paragraphs>116</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CASTING A BLIND EYE</vt:lpstr>
      <vt:lpstr>BACKGROUND</vt:lpstr>
      <vt:lpstr>Research Question</vt:lpstr>
      <vt:lpstr>Bainimarama’s Case for Ethnically-Blind Constitution</vt:lpstr>
      <vt:lpstr>PowerPoint Presentation</vt:lpstr>
      <vt:lpstr>PowerPoint Presentation</vt:lpstr>
      <vt:lpstr>PowerPoint Presentation</vt:lpstr>
      <vt:lpstr>2013 Constitution – Ethnically blind?</vt:lpstr>
      <vt:lpstr>PowerPoint Presentation</vt:lpstr>
      <vt:lpstr>Is Constitution the answer?</vt:lpstr>
      <vt:lpstr>Should the constitution recognize ethnic differences? </vt:lpstr>
      <vt:lpstr>PowerPoint Presentation</vt:lpstr>
      <vt:lpstr>CONCLUDING REMARKS</vt:lpstr>
      <vt:lpstr>Prospects for Democracy</vt:lpstr>
      <vt:lpstr>Role of Military in Fijian Politics</vt:lpstr>
      <vt:lpstr>Will an ethnically-blind constitution lead to political stability?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Fiji Quest for Democratic Stability</dc:title>
  <dc:creator>Romitesh Kant</dc:creator>
  <cp:lastModifiedBy>Romitesh Kant</cp:lastModifiedBy>
  <cp:revision>39</cp:revision>
  <dcterms:created xsi:type="dcterms:W3CDTF">2016-11-21T22:47:01Z</dcterms:created>
  <dcterms:modified xsi:type="dcterms:W3CDTF">2016-11-23T20:56:21Z</dcterms:modified>
</cp:coreProperties>
</file>