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6" r:id="rId1"/>
  </p:sldMasterIdLst>
  <p:notesMasterIdLst>
    <p:notesMasterId r:id="rId13"/>
  </p:notesMasterIdLst>
  <p:sldIdLst>
    <p:sldId id="256" r:id="rId2"/>
    <p:sldId id="353" r:id="rId3"/>
    <p:sldId id="349" r:id="rId4"/>
    <p:sldId id="370" r:id="rId5"/>
    <p:sldId id="358" r:id="rId6"/>
    <p:sldId id="369" r:id="rId7"/>
    <p:sldId id="351" r:id="rId8"/>
    <p:sldId id="371" r:id="rId9"/>
    <p:sldId id="372" r:id="rId10"/>
    <p:sldId id="367" r:id="rId11"/>
    <p:sldId id="368" r:id="rId12"/>
  </p:sldIdLst>
  <p:sldSz cx="9144000" cy="6858000" type="screen4x3"/>
  <p:notesSz cx="6789738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70B4AE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42" autoAdjust="0"/>
  </p:normalViewPr>
  <p:slideViewPr>
    <p:cSldViewPr>
      <p:cViewPr>
        <p:scale>
          <a:sx n="80" d="100"/>
          <a:sy n="80" d="100"/>
        </p:scale>
        <p:origin x="-1794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40" y="-108"/>
      </p:cViewPr>
      <p:guideLst>
        <p:guide orient="horz" pos="3127"/>
        <p:guide pos="21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2220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5947" y="0"/>
            <a:ext cx="2942220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974" y="4716661"/>
            <a:ext cx="543179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2220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5947" y="9431599"/>
            <a:ext cx="2942220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4776304A-1950-41BF-8AFC-EC9B63D92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74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6304A-1950-41BF-8AFC-EC9B63D92D7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AAD066-DFD6-4596-A33B-D63BFB455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8F06-19AF-42CF-9141-E5AAC7785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1ABFCC-CE93-49FF-A2D9-3026BDB79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"/>
            <a:ext cx="533400" cy="24447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39AB7A-764A-4F24-8147-E14F7891D1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B2C73F2-D3BB-4051-AD39-FA804134F0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48AA66-2F14-41B7-BF09-7608A929C3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3BFFC6-0DC9-4BE3-B2B2-9757FA324B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455587-FE83-498D-8FDC-DA838E939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643D56-250D-4251-8E7C-8308E4E53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FB196F-11E4-4DB0-8837-F4F4CBD0F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5317835-2F19-4E1E-80C4-FA2695EB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83623" y="76200"/>
            <a:ext cx="81534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996043"/>
            <a:ext cx="8153400" cy="513043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-15586" y="676003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40080" y="676003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83623" y="676003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0223" y="660127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145622-1FAB-4F7A-89AA-687B94E8EC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15425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Autofit/>
          </a:bodyPr>
          <a:lstStyle/>
          <a:p>
            <a:r>
              <a:rPr lang="en-AU" sz="5400" dirty="0"/>
              <a:t>“The Colonial legal heritage of Vanuatu and its </a:t>
            </a:r>
            <a:r>
              <a:rPr lang="en-AU" sz="5400" dirty="0" smtClean="0"/>
              <a:t>possible implications </a:t>
            </a:r>
            <a:r>
              <a:rPr lang="en-AU" sz="5400" dirty="0"/>
              <a:t>in terms of fundamental rights</a:t>
            </a:r>
            <a:r>
              <a:rPr lang="en-AU" sz="5400" dirty="0" smtClean="0"/>
              <a:t>”</a:t>
            </a:r>
            <a:endParaRPr lang="en-US" sz="5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AU" sz="3200" dirty="0" smtClean="0">
              <a:ea typeface="+mn-ea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AU" sz="5900" dirty="0" smtClean="0">
                <a:ea typeface="+mn-ea"/>
              </a:rPr>
              <a:t>USP – </a:t>
            </a:r>
            <a:r>
              <a:rPr lang="en-AU" sz="5900" dirty="0" smtClean="0">
                <a:ea typeface="+mn-ea"/>
              </a:rPr>
              <a:t>PCRN </a:t>
            </a:r>
            <a:r>
              <a:rPr lang="en-AU" sz="5900" dirty="0" smtClean="0">
                <a:ea typeface="+mn-ea"/>
              </a:rPr>
              <a:t>Conference - 2016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609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Operation</a:t>
            </a:r>
            <a:r>
              <a:rPr lang="fr-FR" dirty="0" smtClean="0"/>
              <a:t> of French Law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en-AU" dirty="0"/>
              <a:t>The operation of French Law</a:t>
            </a:r>
          </a:p>
          <a:p>
            <a:pPr lvl="1"/>
            <a:r>
              <a:rPr lang="en-AU" dirty="0"/>
              <a:t>The </a:t>
            </a:r>
            <a:r>
              <a:rPr lang="en-AU" dirty="0" err="1"/>
              <a:t>Preambule</a:t>
            </a:r>
            <a:r>
              <a:rPr lang="en-AU" dirty="0"/>
              <a:t> of the French Constitution</a:t>
            </a:r>
          </a:p>
          <a:p>
            <a:pPr lvl="1"/>
            <a:r>
              <a:rPr lang="en-AU" dirty="0"/>
              <a:t>The value of treaties (monist system – European Law – Article 55 of the constitution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The link between the French Law applicable in Vanuatu and the ECHR (French laws in existence on 30 July 1980 </a:t>
            </a:r>
            <a:r>
              <a:rPr lang="en-AU" dirty="0" smtClean="0"/>
              <a:t>applicable in Vanuatu – ECHR ratified in 1974 – Individual petition 1981)</a:t>
            </a:r>
            <a:endParaRPr lang="en-AU" dirty="0"/>
          </a:p>
          <a:p>
            <a:pPr lvl="1"/>
            <a:r>
              <a:rPr lang="en-AU" dirty="0"/>
              <a:t>Some superior court decisions (</a:t>
            </a:r>
            <a:r>
              <a:rPr lang="en-AU" dirty="0" err="1"/>
              <a:t>Principes</a:t>
            </a:r>
            <a:r>
              <a:rPr lang="en-AU" dirty="0"/>
              <a:t> </a:t>
            </a:r>
            <a:r>
              <a:rPr lang="en-AU" dirty="0" err="1"/>
              <a:t>Généraux</a:t>
            </a:r>
            <a:r>
              <a:rPr lang="en-AU" dirty="0"/>
              <a:t> du droit (</a:t>
            </a:r>
            <a:r>
              <a:rPr lang="en-AU" dirty="0" err="1" smtClean="0"/>
              <a:t>Adm</a:t>
            </a:r>
            <a:r>
              <a:rPr lang="en-AU" dirty="0" smtClean="0"/>
              <a:t> – </a:t>
            </a:r>
            <a:r>
              <a:rPr lang="en-AU" dirty="0" err="1" smtClean="0"/>
              <a:t>Agnès</a:t>
            </a:r>
            <a:r>
              <a:rPr lang="en-AU" dirty="0" smtClean="0"/>
              <a:t> Blanco)/ </a:t>
            </a:r>
            <a:r>
              <a:rPr lang="en-AU" dirty="0" err="1"/>
              <a:t>Principes</a:t>
            </a:r>
            <a:r>
              <a:rPr lang="en-AU" dirty="0"/>
              <a:t> </a:t>
            </a:r>
            <a:r>
              <a:rPr lang="en-AU" dirty="0" err="1"/>
              <a:t>Fondamentaux</a:t>
            </a:r>
            <a:r>
              <a:rPr lang="en-AU" dirty="0"/>
              <a:t> du </a:t>
            </a:r>
            <a:r>
              <a:rPr lang="en-AU" dirty="0" smtClean="0"/>
              <a:t>droit (Jud))</a:t>
            </a:r>
          </a:p>
          <a:p>
            <a:pPr lvl="1"/>
            <a:r>
              <a:rPr lang="en-AU" dirty="0" smtClean="0"/>
              <a:t>French </a:t>
            </a:r>
            <a:r>
              <a:rPr lang="en-AU" dirty="0" err="1" smtClean="0"/>
              <a:t>funadmental</a:t>
            </a:r>
            <a:r>
              <a:rPr lang="en-AU" dirty="0" smtClean="0"/>
              <a:t> rights norms  (ECHR included) can </a:t>
            </a:r>
            <a:r>
              <a:rPr lang="en-AU" dirty="0"/>
              <a:t>be invoked in Vanuatu Courts?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318614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5048" cy="609600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Summary</a:t>
            </a:r>
            <a:r>
              <a:rPr lang="fr-FR" dirty="0" smtClean="0"/>
              <a:t> of questions </a:t>
            </a:r>
            <a:r>
              <a:rPr lang="fr-FR" dirty="0" err="1" smtClean="0"/>
              <a:t>raised</a:t>
            </a:r>
            <a:r>
              <a:rPr lang="fr-FR" dirty="0" smtClean="0"/>
              <a:t> by this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fr-FR" sz="2200" dirty="0" smtClean="0"/>
              <a:t>If the ECHR </a:t>
            </a:r>
            <a:r>
              <a:rPr lang="fr-FR" sz="2200" dirty="0" err="1" smtClean="0"/>
              <a:t>is</a:t>
            </a:r>
            <a:r>
              <a:rPr lang="fr-FR" sz="2200" dirty="0" smtClean="0"/>
              <a:t> not applicable extra </a:t>
            </a:r>
            <a:r>
              <a:rPr lang="fr-FR" sz="2200" dirty="0" err="1" smtClean="0"/>
              <a:t>territorially</a:t>
            </a:r>
            <a:r>
              <a:rPr lang="fr-FR" sz="2200" dirty="0" smtClean="0"/>
              <a:t> on </a:t>
            </a:r>
            <a:r>
              <a:rPr lang="fr-FR" sz="2200" dirty="0" err="1" smtClean="0"/>
              <a:t>its</a:t>
            </a:r>
            <a:r>
              <a:rPr lang="fr-FR" sz="2200" dirty="0" smtClean="0"/>
              <a:t> </a:t>
            </a:r>
            <a:r>
              <a:rPr lang="fr-FR" sz="2200" dirty="0" err="1" smtClean="0"/>
              <a:t>own</a:t>
            </a:r>
            <a:r>
              <a:rPr lang="fr-FR" sz="2200" dirty="0" smtClean="0"/>
              <a:t>, </a:t>
            </a:r>
            <a:r>
              <a:rPr lang="fr-FR" sz="2200" dirty="0" err="1" smtClean="0"/>
              <a:t>can</a:t>
            </a:r>
            <a:r>
              <a:rPr lang="fr-FR" sz="2200" dirty="0" smtClean="0"/>
              <a:t> </a:t>
            </a:r>
            <a:r>
              <a:rPr lang="fr-FR" sz="2200" dirty="0" err="1" smtClean="0"/>
              <a:t>we</a:t>
            </a:r>
            <a:r>
              <a:rPr lang="fr-FR" sz="2200" dirty="0" smtClean="0"/>
              <a:t> </a:t>
            </a:r>
            <a:r>
              <a:rPr lang="fr-FR" sz="2200" dirty="0" err="1" smtClean="0"/>
              <a:t>consider</a:t>
            </a:r>
            <a:r>
              <a:rPr lang="fr-FR" sz="2200" dirty="0" smtClean="0"/>
              <a:t> </a:t>
            </a:r>
            <a:r>
              <a:rPr lang="fr-FR" sz="2200" dirty="0" err="1" smtClean="0"/>
              <a:t>that</a:t>
            </a:r>
            <a:r>
              <a:rPr lang="fr-FR" sz="2200" dirty="0" smtClean="0"/>
              <a:t> </a:t>
            </a:r>
            <a:r>
              <a:rPr lang="fr-FR" sz="2200" dirty="0" err="1" smtClean="0"/>
              <a:t>its</a:t>
            </a:r>
            <a:r>
              <a:rPr lang="fr-FR" sz="2200" dirty="0" smtClean="0"/>
              <a:t> values / normative content has </a:t>
            </a:r>
            <a:r>
              <a:rPr lang="fr-FR" sz="2200" dirty="0" err="1" smtClean="0"/>
              <a:t>still</a:t>
            </a:r>
            <a:r>
              <a:rPr lang="fr-FR" sz="2200" dirty="0" smtClean="0"/>
              <a:t> been </a:t>
            </a:r>
            <a:r>
              <a:rPr lang="fr-FR" sz="2200" dirty="0" err="1" smtClean="0"/>
              <a:t>passed</a:t>
            </a:r>
            <a:r>
              <a:rPr lang="fr-FR" sz="2200" dirty="0" smtClean="0"/>
              <a:t> in relevant </a:t>
            </a:r>
            <a:r>
              <a:rPr lang="fr-FR" sz="2200" dirty="0" err="1" smtClean="0"/>
              <a:t>pacific</a:t>
            </a:r>
            <a:r>
              <a:rPr lang="fr-FR" sz="2200" dirty="0" smtClean="0"/>
              <a:t> states </a:t>
            </a:r>
            <a:r>
              <a:rPr lang="fr-FR" sz="2200" dirty="0" err="1" smtClean="0"/>
              <a:t>before</a:t>
            </a:r>
            <a:r>
              <a:rPr lang="fr-FR" sz="2200" dirty="0" smtClean="0"/>
              <a:t>  the application of the </a:t>
            </a:r>
            <a:r>
              <a:rPr lang="fr-FR" sz="2200" dirty="0" err="1" smtClean="0"/>
              <a:t>cut</a:t>
            </a:r>
            <a:r>
              <a:rPr lang="fr-FR" sz="2200" dirty="0" smtClean="0"/>
              <a:t> off dates or the </a:t>
            </a:r>
            <a:r>
              <a:rPr lang="fr-FR" sz="2200" dirty="0" err="1" smtClean="0"/>
              <a:t>advent</a:t>
            </a:r>
            <a:r>
              <a:rPr lang="fr-FR" sz="2200" dirty="0" smtClean="0"/>
              <a:t> of the </a:t>
            </a:r>
            <a:r>
              <a:rPr lang="fr-FR" sz="2200" dirty="0" err="1" smtClean="0"/>
              <a:t>independance</a:t>
            </a:r>
            <a:r>
              <a:rPr lang="fr-FR" sz="2200" dirty="0" smtClean="0"/>
              <a:t> of </a:t>
            </a:r>
            <a:r>
              <a:rPr lang="fr-FR" sz="2200" dirty="0" err="1" smtClean="0"/>
              <a:t>these</a:t>
            </a:r>
            <a:r>
              <a:rPr lang="fr-FR" sz="2200" dirty="0" smtClean="0"/>
              <a:t> states?</a:t>
            </a:r>
          </a:p>
          <a:p>
            <a:r>
              <a:rPr lang="fr-FR" sz="2200" dirty="0" smtClean="0"/>
              <a:t>English </a:t>
            </a:r>
            <a:r>
              <a:rPr lang="fr-FR" sz="2200" dirty="0" err="1" smtClean="0"/>
              <a:t>Laws</a:t>
            </a:r>
            <a:endParaRPr lang="fr-FR" sz="2200" dirty="0" smtClean="0"/>
          </a:p>
          <a:p>
            <a:pPr lvl="1"/>
            <a:r>
              <a:rPr lang="fr-FR" sz="2200" dirty="0" smtClean="0"/>
              <a:t>Is the ECHR a SOGA</a:t>
            </a:r>
          </a:p>
          <a:p>
            <a:pPr lvl="1"/>
            <a:r>
              <a:rPr lang="fr-FR" sz="2200" dirty="0" smtClean="0"/>
              <a:t>If the ECHR </a:t>
            </a:r>
            <a:r>
              <a:rPr lang="fr-FR" sz="2200" dirty="0" err="1" smtClean="0"/>
              <a:t>is</a:t>
            </a:r>
            <a:r>
              <a:rPr lang="fr-FR" sz="2200" dirty="0" smtClean="0"/>
              <a:t> a SOGA </a:t>
            </a:r>
            <a:r>
              <a:rPr lang="fr-FR" sz="2200" dirty="0" err="1" smtClean="0"/>
              <a:t>was</a:t>
            </a:r>
            <a:r>
              <a:rPr lang="fr-FR" sz="2200" dirty="0" smtClean="0"/>
              <a:t> </a:t>
            </a:r>
            <a:r>
              <a:rPr lang="fr-FR" sz="2200" dirty="0" err="1" smtClean="0"/>
              <a:t>it</a:t>
            </a:r>
            <a:r>
              <a:rPr lang="fr-FR" sz="2200" dirty="0" smtClean="0"/>
              <a:t> in force as </a:t>
            </a:r>
            <a:r>
              <a:rPr lang="fr-FR" sz="2200" dirty="0" err="1" smtClean="0"/>
              <a:t>such</a:t>
            </a:r>
            <a:r>
              <a:rPr lang="fr-FR" sz="2200" dirty="0" smtClean="0"/>
              <a:t> in </a:t>
            </a:r>
            <a:r>
              <a:rPr lang="fr-FR" sz="2200" dirty="0" err="1"/>
              <a:t>E</a:t>
            </a:r>
            <a:r>
              <a:rPr lang="fr-FR" sz="2200" dirty="0" err="1" smtClean="0"/>
              <a:t>ngland</a:t>
            </a:r>
            <a:r>
              <a:rPr lang="fr-FR" sz="2200" dirty="0" smtClean="0"/>
              <a:t> (as in not </a:t>
            </a:r>
            <a:r>
              <a:rPr lang="fr-FR" sz="2200" dirty="0" err="1" smtClean="0"/>
              <a:t>beeing</a:t>
            </a:r>
            <a:r>
              <a:rPr lang="fr-FR" sz="2200" dirty="0" smtClean="0"/>
              <a:t> </a:t>
            </a:r>
            <a:r>
              <a:rPr lang="fr-FR" sz="2200" dirty="0" err="1" smtClean="0"/>
              <a:t>enacted</a:t>
            </a:r>
            <a:r>
              <a:rPr lang="fr-FR" sz="2200" dirty="0" smtClean="0"/>
              <a:t> </a:t>
            </a:r>
            <a:r>
              <a:rPr lang="fr-FR" sz="2200" dirty="0" err="1" smtClean="0"/>
              <a:t>under</a:t>
            </a:r>
            <a:r>
              <a:rPr lang="fr-FR" sz="2200" dirty="0" smtClean="0"/>
              <a:t> the </a:t>
            </a:r>
            <a:r>
              <a:rPr lang="fr-FR" sz="2200" dirty="0" err="1" smtClean="0"/>
              <a:t>Human</a:t>
            </a:r>
            <a:r>
              <a:rPr lang="fr-FR" sz="2200" dirty="0" smtClean="0"/>
              <a:t> </a:t>
            </a:r>
            <a:r>
              <a:rPr lang="fr-FR" sz="2200" dirty="0" err="1" smtClean="0"/>
              <a:t>Rights</a:t>
            </a:r>
            <a:r>
              <a:rPr lang="fr-FR" sz="2200" dirty="0" smtClean="0"/>
              <a:t> </a:t>
            </a:r>
            <a:r>
              <a:rPr lang="fr-FR" sz="2200" dirty="0" err="1" smtClean="0"/>
              <a:t>Act</a:t>
            </a:r>
            <a:r>
              <a:rPr lang="fr-FR" sz="2200" dirty="0" smtClean="0"/>
              <a:t> 1994) </a:t>
            </a:r>
            <a:r>
              <a:rPr lang="fr-FR" sz="2200" dirty="0" err="1" smtClean="0"/>
              <a:t>prior</a:t>
            </a:r>
            <a:r>
              <a:rPr lang="fr-FR" sz="2200" dirty="0" smtClean="0"/>
              <a:t> to </a:t>
            </a:r>
            <a:r>
              <a:rPr lang="fr-FR" sz="2200" dirty="0"/>
              <a:t>Vanuatu </a:t>
            </a:r>
            <a:r>
              <a:rPr lang="fr-FR" sz="2200" dirty="0" smtClean="0"/>
              <a:t>(1 </a:t>
            </a:r>
            <a:r>
              <a:rPr lang="fr-FR" sz="2200" dirty="0" err="1"/>
              <a:t>January</a:t>
            </a:r>
            <a:r>
              <a:rPr lang="fr-FR" sz="2200" dirty="0"/>
              <a:t> </a:t>
            </a:r>
            <a:r>
              <a:rPr lang="fr-FR" sz="2200" dirty="0" smtClean="0"/>
              <a:t>1976) and </a:t>
            </a:r>
            <a:r>
              <a:rPr lang="fr-FR" sz="2200" dirty="0" err="1" smtClean="0"/>
              <a:t>other</a:t>
            </a:r>
            <a:r>
              <a:rPr lang="fr-FR" sz="2200" dirty="0" smtClean="0"/>
              <a:t> </a:t>
            </a:r>
            <a:r>
              <a:rPr lang="fr-FR" sz="2200" dirty="0" err="1" smtClean="0"/>
              <a:t>pacific</a:t>
            </a:r>
            <a:r>
              <a:rPr lang="fr-FR" sz="2200" dirty="0" smtClean="0"/>
              <a:t> states </a:t>
            </a:r>
            <a:r>
              <a:rPr lang="fr-FR" sz="2200" dirty="0" err="1" smtClean="0"/>
              <a:t>cut</a:t>
            </a:r>
            <a:r>
              <a:rPr lang="fr-FR" sz="2200" dirty="0" smtClean="0"/>
              <a:t> off dates.</a:t>
            </a:r>
          </a:p>
          <a:p>
            <a:r>
              <a:rPr lang="fr-FR" sz="2200" dirty="0" smtClean="0"/>
              <a:t>French Law</a:t>
            </a:r>
          </a:p>
          <a:p>
            <a:pPr lvl="1"/>
            <a:r>
              <a:rPr lang="fr-FR" sz="2200" dirty="0" smtClean="0"/>
              <a:t>The ECHR </a:t>
            </a:r>
            <a:r>
              <a:rPr lang="fr-FR" sz="2200" dirty="0" err="1" smtClean="0"/>
              <a:t>since</a:t>
            </a:r>
            <a:r>
              <a:rPr lang="fr-FR" sz="2200" dirty="0" smtClean="0"/>
              <a:t> 1974 – </a:t>
            </a:r>
            <a:r>
              <a:rPr lang="fr-FR" sz="2200" dirty="0" err="1" smtClean="0"/>
              <a:t>Individual</a:t>
            </a:r>
            <a:r>
              <a:rPr lang="fr-FR" sz="2200" dirty="0" smtClean="0"/>
              <a:t> </a:t>
            </a:r>
            <a:r>
              <a:rPr lang="fr-FR" sz="2200" dirty="0" err="1" smtClean="0"/>
              <a:t>Petition</a:t>
            </a:r>
            <a:r>
              <a:rPr lang="fr-FR" sz="2200" dirty="0" smtClean="0"/>
              <a:t> </a:t>
            </a:r>
            <a:r>
              <a:rPr lang="fr-FR" sz="2200" dirty="0" err="1" smtClean="0"/>
              <a:t>since</a:t>
            </a:r>
            <a:r>
              <a:rPr lang="fr-FR" sz="2200" dirty="0" smtClean="0"/>
              <a:t> 1981</a:t>
            </a:r>
          </a:p>
          <a:p>
            <a:pPr lvl="1"/>
            <a:r>
              <a:rPr lang="fr-FR" sz="2200" dirty="0" err="1" smtClean="0"/>
              <a:t>Other</a:t>
            </a:r>
            <a:r>
              <a:rPr lang="fr-FR" sz="2200" dirty="0" smtClean="0"/>
              <a:t> French </a:t>
            </a:r>
            <a:r>
              <a:rPr lang="fr-FR" sz="2200" dirty="0" err="1" smtClean="0"/>
              <a:t>Fundamental</a:t>
            </a:r>
            <a:r>
              <a:rPr lang="fr-FR" sz="2200" dirty="0" smtClean="0"/>
              <a:t> </a:t>
            </a:r>
            <a:r>
              <a:rPr lang="fr-FR" sz="2200" dirty="0" err="1" smtClean="0"/>
              <a:t>norms</a:t>
            </a:r>
            <a:endParaRPr lang="fr-FR" sz="2200" dirty="0"/>
          </a:p>
          <a:p>
            <a:pPr marL="0" indent="0" algn="ctr">
              <a:buNone/>
            </a:pPr>
            <a:r>
              <a:rPr lang="fr-FR" sz="6000" b="1" u="sng" dirty="0" smtClean="0"/>
              <a:t>THANK YOU</a:t>
            </a:r>
            <a:endParaRPr lang="fr-FR" sz="6000" b="1" u="sng" dirty="0"/>
          </a:p>
        </p:txBody>
      </p:sp>
    </p:spTree>
    <p:extLst>
      <p:ext uri="{BB962C8B-B14F-4D97-AF65-F5344CB8AC3E}">
        <p14:creationId xmlns:p14="http://schemas.microsoft.com/office/powerpoint/2010/main" val="29251735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19"/>
            <a:ext cx="8537448" cy="685800"/>
          </a:xfrm>
        </p:spPr>
        <p:txBody>
          <a:bodyPr>
            <a:noAutofit/>
          </a:bodyPr>
          <a:lstStyle/>
          <a:p>
            <a:r>
              <a:rPr lang="fr-FR" sz="5400" dirty="0" err="1" smtClean="0"/>
              <a:t>Presentation</a:t>
            </a:r>
            <a:r>
              <a:rPr lang="fr-FR" sz="5400" dirty="0" smtClean="0"/>
              <a:t> content</a:t>
            </a:r>
            <a:endParaRPr lang="fr-FR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762000"/>
            <a:ext cx="9144000" cy="6096000"/>
          </a:xfrm>
        </p:spPr>
        <p:txBody>
          <a:bodyPr>
            <a:noAutofit/>
          </a:bodyPr>
          <a:lstStyle/>
          <a:p>
            <a:r>
              <a:rPr lang="fr-FR" sz="1600" dirty="0" smtClean="0"/>
              <a:t>Introduction</a:t>
            </a:r>
          </a:p>
          <a:p>
            <a:pPr lvl="1"/>
            <a:r>
              <a:rPr lang="fr-FR" sz="1600" dirty="0" smtClean="0"/>
              <a:t>Formulation of the </a:t>
            </a:r>
            <a:r>
              <a:rPr lang="fr-FR" sz="1600" dirty="0" err="1" smtClean="0"/>
              <a:t>hypothesis</a:t>
            </a:r>
            <a:endParaRPr lang="fr-FR" sz="1600" dirty="0" smtClean="0"/>
          </a:p>
          <a:p>
            <a:pPr lvl="1"/>
            <a:r>
              <a:rPr lang="en-AU" sz="1600" i="1" dirty="0" smtClean="0"/>
              <a:t>The enabling factor</a:t>
            </a:r>
            <a:r>
              <a:rPr lang="fr-FR" sz="1600" dirty="0" smtClean="0"/>
              <a:t>: </a:t>
            </a:r>
            <a:r>
              <a:rPr lang="fr-FR" sz="1600" dirty="0"/>
              <a:t>The concept of « </a:t>
            </a:r>
            <a:r>
              <a:rPr lang="fr-FR" sz="1600" dirty="0" err="1"/>
              <a:t>Patriation</a:t>
            </a:r>
            <a:r>
              <a:rPr lang="fr-FR" sz="1600" dirty="0"/>
              <a:t> </a:t>
            </a:r>
            <a:r>
              <a:rPr lang="fr-FR" sz="1600" dirty="0" smtClean="0"/>
              <a:t>»</a:t>
            </a:r>
          </a:p>
          <a:p>
            <a:pPr lvl="1"/>
            <a:r>
              <a:rPr lang="fr-FR" sz="1600" dirty="0" smtClean="0"/>
              <a:t>Values </a:t>
            </a:r>
            <a:r>
              <a:rPr lang="fr-FR" sz="1600" dirty="0" err="1" smtClean="0"/>
              <a:t>informing</a:t>
            </a:r>
            <a:r>
              <a:rPr lang="fr-FR" sz="1600" dirty="0" smtClean="0"/>
              <a:t> this </a:t>
            </a:r>
            <a:r>
              <a:rPr lang="fr-FR" sz="1600" dirty="0" err="1" smtClean="0"/>
              <a:t>presentation</a:t>
            </a:r>
            <a:endParaRPr lang="fr-FR" sz="1600" dirty="0" smtClean="0"/>
          </a:p>
          <a:p>
            <a:r>
              <a:rPr lang="fr-FR" sz="1600" dirty="0" smtClean="0"/>
              <a:t>Vanuatu - Sources of Law</a:t>
            </a:r>
          </a:p>
          <a:p>
            <a:r>
              <a:rPr lang="fr-FR" sz="1600" dirty="0" smtClean="0"/>
              <a:t>The ECHR</a:t>
            </a:r>
            <a:endParaRPr lang="fr-FR" sz="1600" dirty="0"/>
          </a:p>
          <a:p>
            <a:pPr lvl="1"/>
            <a:r>
              <a:rPr lang="fr-FR" sz="1600" dirty="0" err="1" smtClean="0"/>
              <a:t>Facts</a:t>
            </a:r>
            <a:r>
              <a:rPr lang="fr-FR" sz="1600" dirty="0" smtClean="0"/>
              <a:t> about the ECHR</a:t>
            </a:r>
          </a:p>
          <a:p>
            <a:pPr lvl="1"/>
            <a:r>
              <a:rPr lang="fr-FR" sz="1600" dirty="0" smtClean="0"/>
              <a:t>The extraterritorial application of the ECHR (Articles </a:t>
            </a:r>
            <a:r>
              <a:rPr lang="fr-FR" sz="1600" dirty="0"/>
              <a:t>1 &amp; </a:t>
            </a:r>
            <a:r>
              <a:rPr lang="fr-FR" sz="1600" dirty="0" smtClean="0"/>
              <a:t>56 - The </a:t>
            </a:r>
            <a:r>
              <a:rPr lang="fr-FR" sz="1600" i="1" dirty="0"/>
              <a:t>Al-</a:t>
            </a:r>
            <a:r>
              <a:rPr lang="fr-FR" sz="1600" i="1" dirty="0" err="1"/>
              <a:t>Skeini</a:t>
            </a:r>
            <a:r>
              <a:rPr lang="fr-FR" sz="1600" dirty="0"/>
              <a:t> jurisprudence</a:t>
            </a:r>
            <a:r>
              <a:rPr lang="fr-FR" sz="1600" dirty="0" smtClean="0"/>
              <a:t>)</a:t>
            </a:r>
          </a:p>
          <a:p>
            <a:r>
              <a:rPr lang="fr-FR" sz="1600" dirty="0" smtClean="0"/>
              <a:t>The </a:t>
            </a:r>
            <a:r>
              <a:rPr lang="fr-FR" sz="1600" dirty="0" err="1" smtClean="0"/>
              <a:t>operation</a:t>
            </a:r>
            <a:r>
              <a:rPr lang="fr-FR" sz="1600" dirty="0" smtClean="0"/>
              <a:t> of the concept of SOGA </a:t>
            </a:r>
            <a:r>
              <a:rPr lang="fr-FR" sz="1600" dirty="0" err="1" smtClean="0"/>
              <a:t>under</a:t>
            </a:r>
            <a:r>
              <a:rPr lang="fr-FR" sz="1600" dirty="0" smtClean="0"/>
              <a:t> </a:t>
            </a:r>
            <a:r>
              <a:rPr lang="fr-FR" sz="1600" dirty="0" err="1" smtClean="0"/>
              <a:t>english</a:t>
            </a:r>
            <a:r>
              <a:rPr lang="fr-FR" sz="1600" dirty="0" smtClean="0"/>
              <a:t> </a:t>
            </a:r>
            <a:r>
              <a:rPr lang="fr-FR" sz="1600" dirty="0" err="1" smtClean="0"/>
              <a:t>law</a:t>
            </a:r>
            <a:endParaRPr lang="fr-FR" sz="1600" dirty="0" smtClean="0"/>
          </a:p>
          <a:p>
            <a:pPr lvl="1"/>
            <a:r>
              <a:rPr lang="fr-FR" sz="1600" dirty="0" err="1" smtClean="0"/>
              <a:t>Definition</a:t>
            </a:r>
            <a:r>
              <a:rPr lang="fr-FR" sz="1600" dirty="0" smtClean="0"/>
              <a:t> of SOGA</a:t>
            </a:r>
          </a:p>
          <a:p>
            <a:pPr lvl="1"/>
            <a:r>
              <a:rPr lang="fr-FR" sz="1600" dirty="0" smtClean="0"/>
              <a:t>The </a:t>
            </a:r>
            <a:r>
              <a:rPr lang="fr-FR" sz="1600" dirty="0" err="1" smtClean="0"/>
              <a:t>link</a:t>
            </a:r>
            <a:r>
              <a:rPr lang="fr-FR" sz="1600" dirty="0" smtClean="0"/>
              <a:t> </a:t>
            </a:r>
            <a:r>
              <a:rPr lang="fr-FR" sz="1600" dirty="0" err="1" smtClean="0"/>
              <a:t>between</a:t>
            </a:r>
            <a:r>
              <a:rPr lang="fr-FR" sz="1600" dirty="0" smtClean="0"/>
              <a:t> SOGA and the ECHR</a:t>
            </a:r>
          </a:p>
          <a:p>
            <a:pPr lvl="1"/>
            <a:r>
              <a:rPr lang="fr-FR" sz="1600" dirty="0" err="1" smtClean="0"/>
              <a:t>Vectors</a:t>
            </a:r>
            <a:r>
              <a:rPr lang="fr-FR" sz="1600" dirty="0" smtClean="0"/>
              <a:t> of </a:t>
            </a:r>
            <a:r>
              <a:rPr lang="fr-FR" sz="1600" dirty="0" err="1" smtClean="0"/>
              <a:t>transfer</a:t>
            </a:r>
            <a:r>
              <a:rPr lang="fr-FR" sz="1600" dirty="0" smtClean="0"/>
              <a:t> of SOGA via English Law</a:t>
            </a:r>
          </a:p>
          <a:p>
            <a:pPr lvl="1"/>
            <a:r>
              <a:rPr lang="fr-FR" sz="1600" dirty="0" err="1" smtClean="0"/>
              <a:t>Requirements</a:t>
            </a:r>
            <a:r>
              <a:rPr lang="fr-FR" sz="1600" dirty="0" smtClean="0"/>
              <a:t> of the application of SOGA via the </a:t>
            </a:r>
            <a:r>
              <a:rPr lang="fr-FR" sz="1600" dirty="0" err="1" smtClean="0"/>
              <a:t>reception</a:t>
            </a:r>
            <a:r>
              <a:rPr lang="fr-FR" sz="1600" dirty="0" smtClean="0"/>
              <a:t> </a:t>
            </a:r>
            <a:r>
              <a:rPr lang="fr-FR" sz="1600" dirty="0" err="1" smtClean="0"/>
              <a:t>vector</a:t>
            </a:r>
            <a:endParaRPr lang="fr-FR" sz="1600" dirty="0" smtClean="0"/>
          </a:p>
          <a:p>
            <a:r>
              <a:rPr lang="fr-FR" sz="1600" dirty="0" smtClean="0"/>
              <a:t>The </a:t>
            </a:r>
            <a:r>
              <a:rPr lang="fr-FR" sz="1600" dirty="0" err="1" smtClean="0"/>
              <a:t>operation</a:t>
            </a:r>
            <a:r>
              <a:rPr lang="fr-FR" sz="1600" dirty="0" smtClean="0"/>
              <a:t> of French Law</a:t>
            </a:r>
          </a:p>
          <a:p>
            <a:pPr lvl="1"/>
            <a:r>
              <a:rPr lang="fr-FR" sz="1600" dirty="0" smtClean="0"/>
              <a:t>The </a:t>
            </a:r>
            <a:r>
              <a:rPr lang="fr-FR" sz="1600" dirty="0" err="1" smtClean="0"/>
              <a:t>Preambule</a:t>
            </a:r>
            <a:r>
              <a:rPr lang="fr-FR" sz="1600" dirty="0" smtClean="0"/>
              <a:t> of the French Constitution</a:t>
            </a:r>
          </a:p>
          <a:p>
            <a:pPr lvl="1"/>
            <a:r>
              <a:rPr lang="fr-FR" sz="1600" dirty="0" smtClean="0"/>
              <a:t>The value of </a:t>
            </a:r>
            <a:r>
              <a:rPr lang="fr-FR" sz="1600" dirty="0" err="1" smtClean="0"/>
              <a:t>treaties</a:t>
            </a:r>
            <a:r>
              <a:rPr lang="fr-FR" sz="1600" dirty="0" smtClean="0"/>
              <a:t> (</a:t>
            </a:r>
            <a:r>
              <a:rPr lang="fr-FR" sz="1600" dirty="0" err="1" smtClean="0"/>
              <a:t>monist</a:t>
            </a:r>
            <a:r>
              <a:rPr lang="fr-FR" sz="1600" dirty="0" smtClean="0"/>
              <a:t> system – </a:t>
            </a:r>
            <a:r>
              <a:rPr lang="fr-FR" sz="1600" dirty="0" err="1" smtClean="0"/>
              <a:t>European</a:t>
            </a:r>
            <a:r>
              <a:rPr lang="fr-FR" sz="1600" dirty="0" smtClean="0"/>
              <a:t> Law – Article 55 of the constitution)</a:t>
            </a:r>
          </a:p>
          <a:p>
            <a:pPr lvl="1"/>
            <a:r>
              <a:rPr lang="fr-FR" sz="1600" dirty="0" err="1" smtClean="0"/>
              <a:t>Some</a:t>
            </a:r>
            <a:r>
              <a:rPr lang="fr-FR" sz="1600" dirty="0" smtClean="0"/>
              <a:t> </a:t>
            </a:r>
            <a:r>
              <a:rPr lang="fr-FR" sz="1600" dirty="0"/>
              <a:t>S</a:t>
            </a:r>
            <a:r>
              <a:rPr lang="fr-FR" sz="1600" dirty="0" smtClean="0"/>
              <a:t>uperior </a:t>
            </a:r>
            <a:r>
              <a:rPr lang="fr-FR" sz="1600" dirty="0"/>
              <a:t>C</a:t>
            </a:r>
            <a:r>
              <a:rPr lang="fr-FR" sz="1600" dirty="0" smtClean="0"/>
              <a:t>ourts </a:t>
            </a:r>
            <a:r>
              <a:rPr lang="fr-FR" sz="1600" dirty="0" err="1"/>
              <a:t>D</a:t>
            </a:r>
            <a:r>
              <a:rPr lang="fr-FR" sz="1600" dirty="0" err="1" smtClean="0"/>
              <a:t>ecisions</a:t>
            </a:r>
            <a:r>
              <a:rPr lang="fr-FR" sz="1600" dirty="0" smtClean="0"/>
              <a:t> (Principes Généraux du droit (</a:t>
            </a:r>
            <a:r>
              <a:rPr lang="fr-FR" sz="1600" dirty="0" err="1" smtClean="0"/>
              <a:t>Adm</a:t>
            </a:r>
            <a:r>
              <a:rPr lang="fr-FR" sz="1600" dirty="0" smtClean="0"/>
              <a:t>)/ Principes Fondamentaux du droit)</a:t>
            </a:r>
          </a:p>
          <a:p>
            <a:pPr lvl="1"/>
            <a:r>
              <a:rPr lang="fr-FR" sz="1600" dirty="0" smtClean="0"/>
              <a:t>The </a:t>
            </a:r>
            <a:r>
              <a:rPr lang="fr-FR" sz="1600" dirty="0" err="1" smtClean="0"/>
              <a:t>link</a:t>
            </a:r>
            <a:r>
              <a:rPr lang="fr-FR" sz="1600" dirty="0" smtClean="0"/>
              <a:t> </a:t>
            </a:r>
            <a:r>
              <a:rPr lang="fr-FR" sz="1600" dirty="0" err="1" smtClean="0"/>
              <a:t>between</a:t>
            </a:r>
            <a:r>
              <a:rPr lang="fr-FR" sz="1600" dirty="0" smtClean="0"/>
              <a:t> the French Law applicable in Vanuatu and the ECHR</a:t>
            </a:r>
          </a:p>
          <a:p>
            <a:r>
              <a:rPr lang="fr-FR" sz="1600" dirty="0" err="1" smtClean="0"/>
              <a:t>Summary</a:t>
            </a:r>
            <a:r>
              <a:rPr lang="fr-FR" sz="1600" dirty="0" smtClean="0"/>
              <a:t> of Questions to </a:t>
            </a:r>
            <a:r>
              <a:rPr lang="fr-FR" sz="1600" dirty="0" err="1" smtClean="0"/>
              <a:t>consider</a:t>
            </a: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57884406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Formulation </a:t>
            </a:r>
            <a:r>
              <a:rPr lang="en-AU" dirty="0"/>
              <a:t>of the </a:t>
            </a:r>
            <a:r>
              <a:rPr lang="en-AU" dirty="0" smtClean="0"/>
              <a:t>hypothesis</a:t>
            </a:r>
          </a:p>
          <a:p>
            <a:pPr lvl="1"/>
            <a:r>
              <a:rPr lang="fr-FR" dirty="0" smtClean="0"/>
              <a:t>ECHR and </a:t>
            </a:r>
            <a:r>
              <a:rPr lang="fr-FR" dirty="0" err="1" smtClean="0"/>
              <a:t>other</a:t>
            </a:r>
            <a:r>
              <a:rPr lang="fr-FR" dirty="0" smtClean="0"/>
              <a:t> fondamental </a:t>
            </a:r>
            <a:r>
              <a:rPr lang="fr-FR" dirty="0" err="1" smtClean="0"/>
              <a:t>rights</a:t>
            </a:r>
            <a:r>
              <a:rPr lang="fr-FR" dirty="0" smtClean="0"/>
              <a:t> of France / </a:t>
            </a:r>
            <a:r>
              <a:rPr lang="fr-FR" dirty="0" err="1" smtClean="0"/>
              <a:t>England</a:t>
            </a:r>
            <a:r>
              <a:rPr lang="fr-FR" dirty="0" smtClean="0"/>
              <a:t> are applicable in </a:t>
            </a:r>
            <a:r>
              <a:rPr lang="fr-FR" dirty="0" err="1" smtClean="0"/>
              <a:t>their</a:t>
            </a:r>
            <a:r>
              <a:rPr lang="fr-FR" dirty="0" smtClean="0"/>
              <a:t> former colonies as part of the </a:t>
            </a:r>
            <a:r>
              <a:rPr lang="fr-FR" dirty="0" err="1" smtClean="0"/>
              <a:t>legal</a:t>
            </a:r>
            <a:r>
              <a:rPr lang="fr-FR" dirty="0" smtClean="0"/>
              <a:t> </a:t>
            </a:r>
            <a:r>
              <a:rPr lang="fr-FR" dirty="0" err="1" smtClean="0"/>
              <a:t>heritage</a:t>
            </a:r>
            <a:r>
              <a:rPr lang="fr-FR" dirty="0" smtClean="0"/>
              <a:t>.</a:t>
            </a:r>
            <a:endParaRPr lang="en-AU" dirty="0"/>
          </a:p>
          <a:p>
            <a:r>
              <a:rPr lang="en-AU" dirty="0"/>
              <a:t>The enabling factor: The concept of « </a:t>
            </a:r>
            <a:r>
              <a:rPr lang="en-AU" dirty="0" err="1"/>
              <a:t>Patriation</a:t>
            </a:r>
            <a:r>
              <a:rPr lang="en-AU" dirty="0"/>
              <a:t> </a:t>
            </a:r>
            <a:r>
              <a:rPr lang="en-AU" dirty="0" smtClean="0"/>
              <a:t>» </a:t>
            </a:r>
          </a:p>
          <a:p>
            <a:pPr lvl="1"/>
            <a:r>
              <a:rPr lang="en-AU" dirty="0"/>
              <a:t>The term '</a:t>
            </a:r>
            <a:r>
              <a:rPr lang="en-AU" dirty="0" err="1"/>
              <a:t>patriation</a:t>
            </a:r>
            <a:r>
              <a:rPr lang="en-AU" dirty="0"/>
              <a:t>' was coined in Canada to describe the process of transferring constitutional power from the United Kingdom to Canada</a:t>
            </a:r>
            <a:r>
              <a:rPr lang="en-AU" dirty="0" smtClean="0"/>
              <a:t>. </a:t>
            </a:r>
          </a:p>
          <a:p>
            <a:pPr lvl="1"/>
            <a:r>
              <a:rPr lang="en-AU" dirty="0"/>
              <a:t>At </a:t>
            </a:r>
            <a:r>
              <a:rPr lang="en-AU" dirty="0" smtClean="0"/>
              <a:t>independence, </a:t>
            </a:r>
            <a:r>
              <a:rPr lang="en-AU" dirty="0"/>
              <a:t>overseas legislation was not patriated as it should have been as part of the independence process</a:t>
            </a:r>
            <a:r>
              <a:rPr lang="en-AU" dirty="0" smtClean="0"/>
              <a:t>.</a:t>
            </a:r>
            <a:r>
              <a:rPr lang="en-AU" dirty="0"/>
              <a:t> See Jennifer Corrin &amp; Professor Anthony (Tony) </a:t>
            </a:r>
            <a:r>
              <a:rPr lang="en-AU" dirty="0" smtClean="0"/>
              <a:t>Angelo.</a:t>
            </a:r>
            <a:endParaRPr lang="en-AU" dirty="0"/>
          </a:p>
          <a:p>
            <a:r>
              <a:rPr lang="en-AU" dirty="0"/>
              <a:t>Values informing </a:t>
            </a:r>
            <a:r>
              <a:rPr lang="en-AU" dirty="0" smtClean="0"/>
              <a:t>/ governing this presentation</a:t>
            </a:r>
          </a:p>
          <a:p>
            <a:pPr lvl="1"/>
            <a:r>
              <a:rPr lang="fr-FR" dirty="0" smtClean="0"/>
              <a:t>A. Camus – « </a:t>
            </a:r>
            <a:r>
              <a:rPr lang="fr-FR" i="1" dirty="0" err="1" smtClean="0"/>
              <a:t>Any</a:t>
            </a:r>
            <a:r>
              <a:rPr lang="fr-FR" i="1" dirty="0" smtClean="0"/>
              <a:t> </a:t>
            </a:r>
            <a:r>
              <a:rPr lang="fr-FR" i="1" dirty="0" err="1" smtClean="0"/>
              <a:t>thought</a:t>
            </a:r>
            <a:r>
              <a:rPr lang="fr-FR" i="1" dirty="0" smtClean="0"/>
              <a:t> </a:t>
            </a:r>
            <a:r>
              <a:rPr lang="fr-FR" i="1" dirty="0" err="1" smtClean="0"/>
              <a:t>that</a:t>
            </a:r>
            <a:r>
              <a:rPr lang="fr-FR" i="1" dirty="0" smtClean="0"/>
              <a:t> refuses </a:t>
            </a:r>
            <a:r>
              <a:rPr lang="fr-FR" i="1" dirty="0" err="1" smtClean="0"/>
              <a:t>unity</a:t>
            </a:r>
            <a:r>
              <a:rPr lang="fr-FR" i="1" dirty="0" smtClean="0"/>
              <a:t> </a:t>
            </a:r>
            <a:r>
              <a:rPr lang="fr-FR" i="1" dirty="0" err="1" smtClean="0"/>
              <a:t>promotes</a:t>
            </a:r>
            <a:r>
              <a:rPr lang="fr-FR" i="1" dirty="0" smtClean="0"/>
              <a:t> </a:t>
            </a:r>
            <a:r>
              <a:rPr lang="fr-FR" i="1" dirty="0" err="1" smtClean="0"/>
              <a:t>diversity</a:t>
            </a:r>
            <a:r>
              <a:rPr lang="fr-FR" i="1" dirty="0"/>
              <a:t> </a:t>
            </a:r>
            <a:r>
              <a:rPr lang="fr-FR" i="1" dirty="0" smtClean="0"/>
              <a:t>and the sole place for </a:t>
            </a:r>
            <a:r>
              <a:rPr lang="fr-FR" i="1" dirty="0" err="1" smtClean="0"/>
              <a:t>diversity</a:t>
            </a:r>
            <a:r>
              <a:rPr lang="fr-FR" i="1" dirty="0" smtClean="0"/>
              <a:t> </a:t>
            </a:r>
            <a:r>
              <a:rPr lang="fr-FR" i="1" dirty="0" err="1" smtClean="0"/>
              <a:t>is</a:t>
            </a:r>
            <a:r>
              <a:rPr lang="fr-FR" i="1" dirty="0" smtClean="0"/>
              <a:t> the art</a:t>
            </a:r>
            <a:r>
              <a:rPr lang="fr-FR" dirty="0" smtClean="0"/>
              <a:t>. »</a:t>
            </a:r>
          </a:p>
          <a:p>
            <a:pPr lvl="1"/>
            <a:r>
              <a:rPr lang="fr-FR" dirty="0"/>
              <a:t>Julien Benda </a:t>
            </a:r>
            <a:r>
              <a:rPr lang="fr-FR" dirty="0" smtClean="0"/>
              <a:t>– « </a:t>
            </a:r>
            <a:r>
              <a:rPr lang="fr-FR" dirty="0" err="1" smtClean="0"/>
              <a:t>promoting</a:t>
            </a:r>
            <a:r>
              <a:rPr lang="fr-FR" dirty="0" smtClean="0"/>
              <a:t> </a:t>
            </a:r>
            <a:r>
              <a:rPr lang="fr-FR" dirty="0" err="1" smtClean="0"/>
              <a:t>particularism</a:t>
            </a:r>
            <a:r>
              <a:rPr lang="fr-FR" dirty="0" smtClean="0"/>
              <a:t> et </a:t>
            </a:r>
            <a:r>
              <a:rPr lang="fr-FR" dirty="0" err="1" smtClean="0"/>
              <a:t>tarnishing</a:t>
            </a:r>
            <a:r>
              <a:rPr lang="fr-FR" dirty="0" smtClean="0"/>
              <a:t> the </a:t>
            </a:r>
            <a:r>
              <a:rPr lang="fr-FR" dirty="0" err="1" smtClean="0"/>
              <a:t>universal</a:t>
            </a:r>
            <a:r>
              <a:rPr lang="fr-FR" dirty="0"/>
              <a:t>,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sign</a:t>
            </a:r>
            <a:r>
              <a:rPr lang="fr-FR" dirty="0" smtClean="0"/>
              <a:t> of the </a:t>
            </a:r>
            <a:r>
              <a:rPr lang="fr-FR" dirty="0" err="1" smtClean="0"/>
              <a:t>clerc’s</a:t>
            </a:r>
            <a:r>
              <a:rPr lang="fr-FR" dirty="0" smtClean="0"/>
              <a:t> </a:t>
            </a:r>
            <a:r>
              <a:rPr lang="fr-FR" dirty="0" err="1" smtClean="0"/>
              <a:t>great</a:t>
            </a:r>
            <a:r>
              <a:rPr lang="fr-FR" dirty="0" smtClean="0"/>
              <a:t> </a:t>
            </a:r>
            <a:r>
              <a:rPr lang="fr-FR" dirty="0" err="1" smtClean="0"/>
              <a:t>betrayal</a:t>
            </a:r>
            <a:r>
              <a:rPr lang="fr-FR" dirty="0" smtClean="0"/>
              <a:t>. »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009779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Vanuatu – Sources of Law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" y="1219200"/>
            <a:ext cx="9067800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/>
              <a:t>POST-INDEPENDENCE</a:t>
            </a:r>
          </a:p>
          <a:p>
            <a:r>
              <a:rPr lang="en-AU" dirty="0"/>
              <a:t>Since Independence, on 30 July 1980, the laws of Vanuatu comprise:</a:t>
            </a:r>
          </a:p>
          <a:p>
            <a:pPr lvl="1"/>
            <a:r>
              <a:rPr lang="en-AU" dirty="0"/>
              <a:t>Constitution of Vanuatu - the supreme law;</a:t>
            </a:r>
          </a:p>
          <a:p>
            <a:pPr lvl="1"/>
            <a:r>
              <a:rPr lang="en-AU" dirty="0"/>
              <a:t>Acts of Parliament of Vanuatu ;</a:t>
            </a:r>
          </a:p>
          <a:p>
            <a:pPr lvl="1"/>
            <a:r>
              <a:rPr lang="en-AU" dirty="0"/>
              <a:t>Joint Regulations </a:t>
            </a:r>
            <a:r>
              <a:rPr lang="en-AU" dirty="0" smtClean="0"/>
              <a:t>(French / English) in </a:t>
            </a:r>
            <a:r>
              <a:rPr lang="en-AU" dirty="0"/>
              <a:t>existence on 30 July 1980 - which continue in force </a:t>
            </a:r>
            <a:r>
              <a:rPr lang="en-AU" dirty="0" smtClean="0"/>
              <a:t>until repealed </a:t>
            </a:r>
            <a:r>
              <a:rPr lang="en-AU" dirty="0"/>
              <a:t>by the Vanuatu Parliament ( s. 95(1) Constitution );</a:t>
            </a:r>
          </a:p>
          <a:p>
            <a:pPr lvl="1"/>
            <a:r>
              <a:rPr lang="en-AU" dirty="0"/>
              <a:t>British and French laws in existence on 30 July 1980 - including Acts of Parliament</a:t>
            </a:r>
            <a:r>
              <a:rPr lang="en-AU" dirty="0" smtClean="0"/>
              <a:t>, subsidiary </a:t>
            </a:r>
            <a:r>
              <a:rPr lang="en-AU" dirty="0"/>
              <a:t>legislation and English common law and equity, which continue in force </a:t>
            </a:r>
            <a:r>
              <a:rPr lang="en-AU" dirty="0" smtClean="0"/>
              <a:t>until repealed </a:t>
            </a:r>
            <a:r>
              <a:rPr lang="en-AU" dirty="0"/>
              <a:t>by the Vanuatu Parliament ( s. 95(2) Constitution );</a:t>
            </a:r>
          </a:p>
          <a:p>
            <a:pPr lvl="1"/>
            <a:r>
              <a:rPr lang="en-AU" dirty="0"/>
              <a:t>Customary laws of Vanuatu ( s. 95(3) Constitution </a:t>
            </a:r>
            <a:r>
              <a:rPr lang="en-AU" dirty="0" smtClean="0"/>
              <a:t>).</a:t>
            </a:r>
          </a:p>
          <a:p>
            <a:pPr marL="0" indent="0">
              <a:buNone/>
            </a:pPr>
            <a:r>
              <a:rPr lang="en-AU" sz="1500" dirty="0"/>
              <a:t>© 1999 Professor Don Paterson, USP</a:t>
            </a:r>
            <a:r>
              <a:rPr lang="en-AU" sz="1500" dirty="0" smtClean="0"/>
              <a:t>. In PACLII</a:t>
            </a:r>
            <a:endParaRPr lang="en-AU" sz="1500" dirty="0"/>
          </a:p>
        </p:txBody>
      </p:sp>
    </p:spTree>
    <p:extLst>
      <p:ext uri="{BB962C8B-B14F-4D97-AF65-F5344CB8AC3E}">
        <p14:creationId xmlns:p14="http://schemas.microsoft.com/office/powerpoint/2010/main" val="296457324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ECHR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fr-FR" sz="1800" dirty="0" err="1" smtClean="0"/>
              <a:t>Facts</a:t>
            </a:r>
            <a:r>
              <a:rPr lang="fr-FR" sz="1800" dirty="0" smtClean="0"/>
              <a:t> about the ECHR</a:t>
            </a:r>
          </a:p>
          <a:p>
            <a:pPr lvl="1"/>
            <a:r>
              <a:rPr lang="en-AU" sz="1800" dirty="0"/>
              <a:t>On 4 November 1950 the members of the Council of Europe signed the European Convention on Human Rights (ECHR</a:t>
            </a:r>
            <a:r>
              <a:rPr lang="en-AU" sz="1800" dirty="0" smtClean="0"/>
              <a:t>).</a:t>
            </a:r>
          </a:p>
          <a:p>
            <a:pPr lvl="1"/>
            <a:r>
              <a:rPr lang="en-AU" sz="1800" dirty="0"/>
              <a:t>The Convention came into force in 3 September 1953 </a:t>
            </a:r>
            <a:endParaRPr lang="en-AU" sz="1800" dirty="0" smtClean="0"/>
          </a:p>
          <a:p>
            <a:pPr lvl="1"/>
            <a:r>
              <a:rPr lang="fr-FR" sz="1800" dirty="0" err="1" smtClean="0"/>
              <a:t>Various</a:t>
            </a:r>
            <a:r>
              <a:rPr lang="fr-FR" sz="1800" dirty="0" smtClean="0"/>
              <a:t> </a:t>
            </a:r>
            <a:r>
              <a:rPr lang="fr-FR" sz="1800" dirty="0" err="1" smtClean="0"/>
              <a:t>Protocols</a:t>
            </a:r>
            <a:r>
              <a:rPr lang="fr-FR" sz="1800" dirty="0" smtClean="0"/>
              <a:t> have been </a:t>
            </a:r>
            <a:r>
              <a:rPr lang="fr-FR" sz="1800" dirty="0" err="1" smtClean="0"/>
              <a:t>added</a:t>
            </a:r>
            <a:r>
              <a:rPr lang="fr-FR" sz="1800" dirty="0" smtClean="0"/>
              <a:t> to the convention (1963, 1966, 1985, 1990, 1992, 1994)</a:t>
            </a:r>
            <a:endParaRPr lang="en-AU" sz="1800" dirty="0" smtClean="0"/>
          </a:p>
          <a:p>
            <a:r>
              <a:rPr lang="fr-FR" sz="1800" dirty="0" smtClean="0"/>
              <a:t>The situation of </a:t>
            </a:r>
            <a:r>
              <a:rPr lang="fr-FR" sz="1800" dirty="0" err="1" smtClean="0"/>
              <a:t>England</a:t>
            </a:r>
            <a:r>
              <a:rPr lang="fr-FR" sz="1800" dirty="0" smtClean="0"/>
              <a:t> (</a:t>
            </a:r>
            <a:r>
              <a:rPr lang="fr-FR" sz="1800" dirty="0" err="1" smtClean="0"/>
              <a:t>Dualist</a:t>
            </a:r>
            <a:r>
              <a:rPr lang="fr-FR" sz="1800" dirty="0" smtClean="0"/>
              <a:t> System)</a:t>
            </a:r>
            <a:endParaRPr lang="en-AU" sz="1800" dirty="0" smtClean="0"/>
          </a:p>
          <a:p>
            <a:pPr lvl="1"/>
            <a:r>
              <a:rPr lang="en-AU" sz="1800" dirty="0" smtClean="0"/>
              <a:t>The </a:t>
            </a:r>
            <a:r>
              <a:rPr lang="en-AU" sz="1800" dirty="0"/>
              <a:t>UK was one of the first members of the Council of Europe to ratify the Convention when it passed through Parliament in 1951</a:t>
            </a:r>
            <a:r>
              <a:rPr lang="en-AU" sz="1800" dirty="0" smtClean="0"/>
              <a:t>.</a:t>
            </a:r>
          </a:p>
          <a:p>
            <a:pPr lvl="1"/>
            <a:r>
              <a:rPr lang="en-AU" sz="1800" dirty="0" smtClean="0"/>
              <a:t>1966 </a:t>
            </a:r>
            <a:r>
              <a:rPr lang="en-AU" sz="1800" dirty="0"/>
              <a:t>that the UK granted what is known as "individual petition" - the right to take a case to Strasbourg. </a:t>
            </a:r>
            <a:endParaRPr lang="en-AU" sz="1800" dirty="0" smtClean="0"/>
          </a:p>
          <a:p>
            <a:pPr lvl="1"/>
            <a:r>
              <a:rPr lang="en-AU" sz="1800" dirty="0"/>
              <a:t>The Human Rights Act 1998 was designed to deal with this situation and allow the British people to seek redress within their own courts.</a:t>
            </a:r>
            <a:endParaRPr lang="fr-FR" sz="1800" dirty="0" smtClean="0"/>
          </a:p>
          <a:p>
            <a:r>
              <a:rPr lang="fr-FR" sz="1800" dirty="0" smtClean="0"/>
              <a:t>The situation of France (</a:t>
            </a:r>
            <a:r>
              <a:rPr lang="fr-FR" sz="1800" dirty="0" err="1" smtClean="0"/>
              <a:t>Monist</a:t>
            </a:r>
            <a:r>
              <a:rPr lang="fr-FR" sz="1800" dirty="0" smtClean="0"/>
              <a:t> system)</a:t>
            </a:r>
            <a:endParaRPr lang="fr-FR" sz="1800" dirty="0"/>
          </a:p>
          <a:p>
            <a:pPr lvl="1"/>
            <a:r>
              <a:rPr lang="fr-FR" sz="1800" dirty="0" smtClean="0"/>
              <a:t>France </a:t>
            </a:r>
            <a:r>
              <a:rPr lang="fr-FR" sz="1800" dirty="0" err="1" smtClean="0"/>
              <a:t>Ratified</a:t>
            </a:r>
            <a:r>
              <a:rPr lang="fr-FR" sz="1800" dirty="0" smtClean="0"/>
              <a:t> the Convention 3 May 1974</a:t>
            </a:r>
          </a:p>
          <a:p>
            <a:pPr lvl="1"/>
            <a:r>
              <a:rPr lang="fr-FR" sz="1800" dirty="0" smtClean="0"/>
              <a:t>France </a:t>
            </a:r>
            <a:r>
              <a:rPr lang="en-AU" sz="1800" dirty="0"/>
              <a:t>granted what is known as "individual petition" - the right to take a case to </a:t>
            </a:r>
            <a:r>
              <a:rPr lang="en-AU" sz="1800" dirty="0" smtClean="0"/>
              <a:t>Strasbourg</a:t>
            </a:r>
            <a:r>
              <a:rPr lang="en-AU" sz="1800" dirty="0"/>
              <a:t> </a:t>
            </a:r>
            <a:r>
              <a:rPr lang="en-AU" sz="1800" dirty="0" smtClean="0"/>
              <a:t>in 1981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336532940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ECHR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9144000" cy="5943600"/>
          </a:xfrm>
        </p:spPr>
        <p:txBody>
          <a:bodyPr>
            <a:noAutofit/>
          </a:bodyPr>
          <a:lstStyle/>
          <a:p>
            <a:r>
              <a:rPr lang="fr-FR" sz="1800" dirty="0" smtClean="0"/>
              <a:t>Extra </a:t>
            </a:r>
            <a:r>
              <a:rPr lang="fr-FR" sz="1800" dirty="0"/>
              <a:t>Territorial application of </a:t>
            </a:r>
            <a:r>
              <a:rPr lang="fr-FR" sz="1800" dirty="0" smtClean="0"/>
              <a:t>the ECHR – Is Vanuatu </a:t>
            </a:r>
            <a:r>
              <a:rPr lang="fr-FR" sz="1800" dirty="0" err="1" smtClean="0"/>
              <a:t>covered</a:t>
            </a:r>
            <a:r>
              <a:rPr lang="fr-FR" sz="1800" dirty="0" smtClean="0"/>
              <a:t> by the </a:t>
            </a:r>
            <a:r>
              <a:rPr lang="fr-FR" sz="1800" dirty="0" err="1" smtClean="0"/>
              <a:t>individual</a:t>
            </a:r>
            <a:r>
              <a:rPr lang="fr-FR" sz="1800" dirty="0" smtClean="0"/>
              <a:t> </a:t>
            </a:r>
            <a:r>
              <a:rPr lang="fr-FR" sz="1800" dirty="0" err="1" smtClean="0"/>
              <a:t>petition</a:t>
            </a:r>
            <a:r>
              <a:rPr lang="fr-FR" sz="1800" dirty="0" smtClean="0"/>
              <a:t>?</a:t>
            </a:r>
            <a:endParaRPr lang="fr-FR" sz="1800" dirty="0"/>
          </a:p>
          <a:p>
            <a:pPr lvl="1"/>
            <a:r>
              <a:rPr lang="fr-FR" sz="1800" dirty="0" smtClean="0"/>
              <a:t>Article </a:t>
            </a:r>
            <a:r>
              <a:rPr lang="fr-FR" sz="1800" dirty="0"/>
              <a:t>1 </a:t>
            </a:r>
            <a:r>
              <a:rPr lang="fr-FR" sz="1800" dirty="0" smtClean="0"/>
              <a:t>of the ECHR</a:t>
            </a:r>
          </a:p>
          <a:p>
            <a:pPr lvl="2"/>
            <a:r>
              <a:rPr lang="en-AU" sz="1800" dirty="0" smtClean="0"/>
              <a:t>Article </a:t>
            </a:r>
            <a:r>
              <a:rPr lang="en-AU" sz="1800" dirty="0"/>
              <a:t>1 simply binds the signatory parties to secure the rights under the other Articles of the Convention "within their jurisdiction". In exceptional cases, </a:t>
            </a:r>
            <a:r>
              <a:rPr lang="en-AU" sz="1800" b="1" dirty="0">
                <a:solidFill>
                  <a:srgbClr val="FF0000"/>
                </a:solidFill>
              </a:rPr>
              <a:t>"jurisdiction" may not be confined to a Contracting State's own national territory</a:t>
            </a:r>
            <a:r>
              <a:rPr lang="en-AU" sz="1800" dirty="0"/>
              <a:t>; the obligation to secure Convention rights then also extends to foreign territory, such as occupied land in which the State exercises effective control.</a:t>
            </a:r>
            <a:endParaRPr lang="fr-FR" sz="1800" dirty="0" smtClean="0"/>
          </a:p>
          <a:p>
            <a:pPr lvl="1"/>
            <a:r>
              <a:rPr lang="fr-FR" sz="1800" dirty="0" smtClean="0"/>
              <a:t>The </a:t>
            </a:r>
            <a:r>
              <a:rPr lang="fr-FR" sz="1800" dirty="0" err="1"/>
              <a:t>caveat</a:t>
            </a:r>
            <a:r>
              <a:rPr lang="fr-FR" sz="1800" dirty="0"/>
              <a:t> of article 56 as </a:t>
            </a:r>
            <a:r>
              <a:rPr lang="fr-FR" sz="1800" dirty="0" err="1"/>
              <a:t>interpreted</a:t>
            </a:r>
            <a:r>
              <a:rPr lang="fr-FR" sz="1800" dirty="0"/>
              <a:t> by the </a:t>
            </a:r>
            <a:r>
              <a:rPr lang="fr-FR" sz="1800" i="1" dirty="0"/>
              <a:t>Al-</a:t>
            </a:r>
            <a:r>
              <a:rPr lang="fr-FR" sz="1800" i="1" dirty="0" err="1"/>
              <a:t>Skeini</a:t>
            </a:r>
            <a:r>
              <a:rPr lang="fr-FR" sz="1800" dirty="0"/>
              <a:t> </a:t>
            </a:r>
            <a:r>
              <a:rPr lang="fr-FR" sz="1800" dirty="0" smtClean="0"/>
              <a:t>jurisprudence</a:t>
            </a:r>
          </a:p>
          <a:p>
            <a:pPr lvl="2"/>
            <a:r>
              <a:rPr lang="en-AU" sz="1800" dirty="0"/>
              <a:t>article 56 – a relic of colonial era Europe – provides that a contracting party can elect to extend the application of the convention to “all or any of the territories for whose international relations it is responsible” </a:t>
            </a:r>
            <a:r>
              <a:rPr lang="en-AU" sz="1800" b="1" u="sng" dirty="0">
                <a:solidFill>
                  <a:srgbClr val="FF0000"/>
                </a:solidFill>
              </a:rPr>
              <a:t>by formal notification </a:t>
            </a:r>
            <a:r>
              <a:rPr lang="en-AU" sz="1800" dirty="0"/>
              <a:t>and, </a:t>
            </a:r>
            <a:r>
              <a:rPr lang="en-AU" sz="1800" u="sng" dirty="0"/>
              <a:t>for the right of individual petition, by an additional declaration</a:t>
            </a:r>
            <a:r>
              <a:rPr lang="en-AU" sz="1800" dirty="0" smtClean="0"/>
              <a:t>.</a:t>
            </a:r>
          </a:p>
          <a:p>
            <a:pPr lvl="2"/>
            <a:r>
              <a:rPr lang="en-AU" sz="1800" dirty="0" smtClean="0"/>
              <a:t>The </a:t>
            </a:r>
            <a:r>
              <a:rPr lang="en-AU" sz="1800" dirty="0"/>
              <a:t>UK was required to secure rights and freedoms under the ECHR to those persons detained in UK-operated detention facilities when the UK was acting as an administrative authority (see for example most recently Al-</a:t>
            </a:r>
            <a:r>
              <a:rPr lang="en-AU" sz="1800" dirty="0" err="1"/>
              <a:t>Skeini</a:t>
            </a:r>
            <a:r>
              <a:rPr lang="en-AU" sz="1800" dirty="0"/>
              <a:t> and </a:t>
            </a:r>
            <a:r>
              <a:rPr lang="en-AU" sz="1800" dirty="0" err="1"/>
              <a:t>ors</a:t>
            </a:r>
            <a:r>
              <a:rPr lang="en-AU" sz="1800" dirty="0"/>
              <a:t>. v UK and Al-</a:t>
            </a:r>
            <a:r>
              <a:rPr lang="en-AU" sz="1800" dirty="0" err="1"/>
              <a:t>Jedda</a:t>
            </a:r>
            <a:r>
              <a:rPr lang="en-AU" sz="1800" dirty="0"/>
              <a:t> v UK) since a state should not be able to do abroad what it cannot do at home.</a:t>
            </a:r>
          </a:p>
          <a:p>
            <a:pPr lvl="2"/>
            <a:r>
              <a:rPr lang="en-AU" sz="1800" dirty="0" smtClean="0"/>
              <a:t>Despite this, the </a:t>
            </a:r>
            <a:r>
              <a:rPr lang="en-AU" sz="1800" dirty="0"/>
              <a:t>ECHR ruled that the principles of extra-territorial application developed under article 1 did not trump the plain reading of article 56 which placed the power in the state’s hand to elect to exclude a particular territory from the scope of the ECHR</a:t>
            </a:r>
            <a:r>
              <a:rPr lang="en-AU" sz="1800" dirty="0" smtClean="0"/>
              <a:t>.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94760940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operation</a:t>
            </a:r>
            <a:r>
              <a:rPr lang="fr-FR" dirty="0" smtClean="0"/>
              <a:t> of English Law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The operation of the concept of SOGA under </a:t>
            </a:r>
            <a:r>
              <a:rPr lang="en-AU" dirty="0" smtClean="0"/>
              <a:t>English Law</a:t>
            </a:r>
            <a:endParaRPr lang="en-AU" dirty="0"/>
          </a:p>
          <a:p>
            <a:pPr lvl="1"/>
            <a:r>
              <a:rPr lang="en-AU" dirty="0"/>
              <a:t>Definition of </a:t>
            </a:r>
            <a:r>
              <a:rPr lang="en-AU" dirty="0" smtClean="0"/>
              <a:t>SOGA</a:t>
            </a:r>
          </a:p>
          <a:p>
            <a:pPr lvl="2"/>
            <a:r>
              <a:rPr lang="en-AU" dirty="0" smtClean="0"/>
              <a:t>Pacific </a:t>
            </a:r>
            <a:r>
              <a:rPr lang="en-AU" dirty="0"/>
              <a:t>Order in Council 1893 (UK)35 and then the Western Pacific (Courts) Order 1961 (UK</a:t>
            </a:r>
            <a:r>
              <a:rPr lang="en-AU" dirty="0" smtClean="0"/>
              <a:t>). No definition.</a:t>
            </a:r>
          </a:p>
          <a:p>
            <a:pPr lvl="2"/>
            <a:r>
              <a:rPr lang="en-AU" dirty="0"/>
              <a:t>R v </a:t>
            </a:r>
            <a:r>
              <a:rPr lang="en-AU" dirty="0" err="1" smtClean="0"/>
              <a:t>Ngena</a:t>
            </a:r>
            <a:r>
              <a:rPr lang="en-AU" dirty="0"/>
              <a:t> ([1983] SILR 1, 6</a:t>
            </a:r>
            <a:r>
              <a:rPr lang="en-AU" dirty="0" smtClean="0"/>
              <a:t>.) - </a:t>
            </a:r>
            <a:r>
              <a:rPr lang="en-AU" dirty="0"/>
              <a:t>Daly CJ defined "general application" as meaning a statute "that regulates conduct or conditions which exist among humanity generally, and in a way applicable to humanity generally</a:t>
            </a:r>
            <a:r>
              <a:rPr lang="en-AU" dirty="0" smtClean="0"/>
              <a:t>".</a:t>
            </a:r>
          </a:p>
          <a:p>
            <a:pPr lvl="1"/>
            <a:r>
              <a:rPr lang="fr-FR" dirty="0" smtClean="0"/>
              <a:t>Application of SOGA</a:t>
            </a:r>
          </a:p>
          <a:p>
            <a:pPr lvl="2"/>
            <a:r>
              <a:rPr lang="fr-FR" dirty="0" smtClean="0"/>
              <a:t>SOGA are applicable « </a:t>
            </a:r>
            <a:r>
              <a:rPr lang="en-AU" dirty="0" smtClean="0"/>
              <a:t>so </a:t>
            </a:r>
            <a:r>
              <a:rPr lang="en-AU" dirty="0"/>
              <a:t>far only as the circumstances of any particular territory and its inhabitants ... permit and subject to such qualifications as local circumstances render necessary</a:t>
            </a:r>
            <a:r>
              <a:rPr lang="en-AU" dirty="0" smtClean="0"/>
              <a:t>’”</a:t>
            </a:r>
            <a:endParaRPr lang="en-AU" dirty="0"/>
          </a:p>
          <a:p>
            <a:pPr lvl="1"/>
            <a:r>
              <a:rPr lang="en-AU" dirty="0"/>
              <a:t>The link between SOGA and the </a:t>
            </a:r>
            <a:r>
              <a:rPr lang="en-AU" dirty="0" smtClean="0"/>
              <a:t>ECHR</a:t>
            </a:r>
          </a:p>
          <a:p>
            <a:pPr lvl="2"/>
            <a:r>
              <a:rPr lang="fr-FR" dirty="0" smtClean="0"/>
              <a:t>Is the ECHR a SOGA?</a:t>
            </a:r>
          </a:p>
          <a:p>
            <a:pPr lvl="2"/>
            <a:r>
              <a:rPr lang="fr-FR" dirty="0" smtClean="0"/>
              <a:t> </a:t>
            </a:r>
            <a:r>
              <a:rPr lang="fr-FR" dirty="0" err="1" smtClean="0"/>
              <a:t>Uk</a:t>
            </a:r>
            <a:r>
              <a:rPr lang="fr-FR" dirty="0" smtClean="0"/>
              <a:t> ratification 1951, </a:t>
            </a:r>
            <a:r>
              <a:rPr lang="fr-FR" dirty="0" err="1" smtClean="0"/>
              <a:t>Individual</a:t>
            </a:r>
            <a:r>
              <a:rPr lang="fr-FR" dirty="0" smtClean="0"/>
              <a:t> </a:t>
            </a:r>
            <a:r>
              <a:rPr lang="fr-FR" dirty="0" err="1" smtClean="0"/>
              <a:t>petition</a:t>
            </a:r>
            <a:r>
              <a:rPr lang="fr-FR" dirty="0" smtClean="0"/>
              <a:t> 1966, </a:t>
            </a:r>
            <a:r>
              <a:rPr lang="fr-FR" dirty="0" err="1" smtClean="0"/>
              <a:t>cut</a:t>
            </a:r>
            <a:r>
              <a:rPr lang="fr-FR" dirty="0" smtClean="0"/>
              <a:t> off date 1976</a:t>
            </a:r>
          </a:p>
          <a:p>
            <a:pPr lvl="2"/>
            <a:r>
              <a:rPr lang="fr-FR" dirty="0" smtClean="0"/>
              <a:t>Are the protections </a:t>
            </a:r>
            <a:r>
              <a:rPr lang="fr-FR" dirty="0" err="1" smtClean="0"/>
              <a:t>granted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the ECHR part of the </a:t>
            </a:r>
            <a:r>
              <a:rPr lang="fr-FR" dirty="0" err="1" smtClean="0"/>
              <a:t>norms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Vanuatu and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pacific</a:t>
            </a:r>
            <a:r>
              <a:rPr lang="fr-FR" dirty="0" smtClean="0"/>
              <a:t> states court or are </a:t>
            </a:r>
            <a:r>
              <a:rPr lang="fr-FR" dirty="0" err="1" smtClean="0"/>
              <a:t>they</a:t>
            </a:r>
            <a:r>
              <a:rPr lang="fr-FR" dirty="0" smtClean="0"/>
              <a:t> inapplicable </a:t>
            </a:r>
            <a:r>
              <a:rPr lang="fr-FR" dirty="0" err="1" smtClean="0"/>
              <a:t>given</a:t>
            </a:r>
            <a:r>
              <a:rPr lang="fr-FR" dirty="0" smtClean="0"/>
              <a:t> the </a:t>
            </a:r>
            <a:r>
              <a:rPr lang="fr-FR" dirty="0" err="1" smtClean="0"/>
              <a:t>difference</a:t>
            </a:r>
            <a:r>
              <a:rPr lang="fr-FR" dirty="0" smtClean="0"/>
              <a:t> in the </a:t>
            </a:r>
            <a:r>
              <a:rPr lang="fr-FR" dirty="0" err="1" smtClean="0"/>
              <a:t>circumstances</a:t>
            </a:r>
            <a:r>
              <a:rPr lang="fr-FR" dirty="0" smtClean="0"/>
              <a:t>? (</a:t>
            </a:r>
            <a:r>
              <a:rPr lang="fr-FR" dirty="0" err="1" smtClean="0"/>
              <a:t>Human</a:t>
            </a:r>
            <a:r>
              <a:rPr lang="fr-FR" dirty="0" smtClean="0"/>
              <a:t> Right </a:t>
            </a:r>
            <a:r>
              <a:rPr lang="fr-FR" dirty="0" err="1" smtClean="0"/>
              <a:t>Act</a:t>
            </a:r>
            <a:r>
              <a:rPr lang="fr-FR" dirty="0" smtClean="0"/>
              <a:t> 1994).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881392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operation</a:t>
            </a:r>
            <a:r>
              <a:rPr lang="fr-FR" dirty="0" smtClean="0"/>
              <a:t> of English Law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AU" dirty="0"/>
              <a:t>The operation of the concept of SOGA under </a:t>
            </a:r>
            <a:r>
              <a:rPr lang="en-AU" dirty="0" smtClean="0"/>
              <a:t>English Law</a:t>
            </a:r>
            <a:endParaRPr lang="en-AU" dirty="0"/>
          </a:p>
          <a:p>
            <a:pPr lvl="1"/>
            <a:r>
              <a:rPr lang="en-AU" dirty="0" smtClean="0"/>
              <a:t>Vectors </a:t>
            </a:r>
            <a:r>
              <a:rPr lang="en-AU" dirty="0"/>
              <a:t>of transfer of SOGA via English </a:t>
            </a:r>
            <a:r>
              <a:rPr lang="en-AU" dirty="0" smtClean="0"/>
              <a:t>Law (Jennifer Corrin Classification)</a:t>
            </a:r>
          </a:p>
          <a:p>
            <a:pPr lvl="2"/>
            <a:r>
              <a:rPr lang="fr-FR" dirty="0" err="1" smtClean="0"/>
              <a:t>Act</a:t>
            </a:r>
            <a:r>
              <a:rPr lang="fr-FR" dirty="0" smtClean="0"/>
              <a:t> of </a:t>
            </a:r>
            <a:r>
              <a:rPr lang="fr-FR" dirty="0" err="1" smtClean="0"/>
              <a:t>independance</a:t>
            </a:r>
            <a:r>
              <a:rPr lang="fr-FR" dirty="0" smtClean="0"/>
              <a:t> gave the former </a:t>
            </a:r>
            <a:r>
              <a:rPr lang="fr-FR" dirty="0" err="1" smtClean="0"/>
              <a:t>colony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legal</a:t>
            </a:r>
            <a:r>
              <a:rPr lang="fr-FR" dirty="0" smtClean="0"/>
              <a:t> system. </a:t>
            </a:r>
            <a:r>
              <a:rPr lang="fr-FR" dirty="0" err="1" smtClean="0"/>
              <a:t>Transfering</a:t>
            </a:r>
            <a:r>
              <a:rPr lang="fr-FR" dirty="0" smtClean="0"/>
              <a:t> or </a:t>
            </a:r>
            <a:r>
              <a:rPr lang="fr-FR" dirty="0" err="1" smtClean="0"/>
              <a:t>keeping</a:t>
            </a:r>
            <a:r>
              <a:rPr lang="fr-FR" dirty="0" smtClean="0"/>
              <a:t> the </a:t>
            </a:r>
            <a:r>
              <a:rPr lang="fr-FR" dirty="0" err="1" smtClean="0"/>
              <a:t>whole</a:t>
            </a:r>
            <a:r>
              <a:rPr lang="fr-FR" dirty="0" smtClean="0"/>
              <a:t> </a:t>
            </a:r>
            <a:r>
              <a:rPr lang="fr-FR" dirty="0" err="1" smtClean="0"/>
              <a:t>heritage</a:t>
            </a:r>
            <a:r>
              <a:rPr lang="fr-FR" dirty="0" smtClean="0"/>
              <a:t>.</a:t>
            </a:r>
            <a:r>
              <a:rPr lang="en-AU" dirty="0"/>
              <a:t> </a:t>
            </a:r>
            <a:r>
              <a:rPr lang="en-AU" dirty="0" smtClean="0"/>
              <a:t> </a:t>
            </a:r>
            <a:r>
              <a:rPr lang="en-AU" dirty="0" smtClean="0">
                <a:solidFill>
                  <a:srgbClr val="00B050"/>
                </a:solidFill>
              </a:rPr>
              <a:t>Relevance </a:t>
            </a:r>
            <a:r>
              <a:rPr lang="en-AU" dirty="0">
                <a:solidFill>
                  <a:srgbClr val="00B050"/>
                </a:solidFill>
              </a:rPr>
              <a:t>for fundamental rights </a:t>
            </a:r>
            <a:r>
              <a:rPr lang="en-AU" dirty="0" smtClean="0">
                <a:solidFill>
                  <a:srgbClr val="00B050"/>
                </a:solidFill>
              </a:rPr>
              <a:t>ECHR</a:t>
            </a:r>
            <a:endParaRPr lang="fr-FR" dirty="0" smtClean="0">
              <a:solidFill>
                <a:srgbClr val="00B050"/>
              </a:solidFill>
            </a:endParaRPr>
          </a:p>
          <a:p>
            <a:pPr lvl="2"/>
            <a:r>
              <a:rPr lang="fr-FR" dirty="0" err="1" smtClean="0"/>
              <a:t>Residual</a:t>
            </a:r>
            <a:r>
              <a:rPr lang="fr-FR" dirty="0" smtClean="0"/>
              <a:t> Paramount </a:t>
            </a:r>
            <a:r>
              <a:rPr lang="fr-FR" dirty="0" err="1" smtClean="0"/>
              <a:t>Operation</a:t>
            </a:r>
            <a:r>
              <a:rPr lang="fr-FR" dirty="0" smtClean="0"/>
              <a:t> – </a:t>
            </a:r>
            <a:r>
              <a:rPr lang="fr-FR" dirty="0" err="1" smtClean="0"/>
              <a:t>Legislation</a:t>
            </a:r>
            <a:r>
              <a:rPr lang="fr-FR" dirty="0" smtClean="0"/>
              <a:t> </a:t>
            </a:r>
            <a:r>
              <a:rPr lang="fr-FR" dirty="0" err="1" smtClean="0"/>
              <a:t>specifically</a:t>
            </a:r>
            <a:r>
              <a:rPr lang="fr-FR" dirty="0" smtClean="0"/>
              <a:t> </a:t>
            </a:r>
            <a:r>
              <a:rPr lang="fr-FR" dirty="0" err="1" smtClean="0"/>
              <a:t>intended</a:t>
            </a:r>
            <a:r>
              <a:rPr lang="fr-FR" dirty="0" smtClean="0"/>
              <a:t> to have </a:t>
            </a:r>
            <a:r>
              <a:rPr lang="fr-FR" dirty="0" err="1" smtClean="0"/>
              <a:t>effect</a:t>
            </a:r>
            <a:r>
              <a:rPr lang="fr-FR" dirty="0" smtClean="0"/>
              <a:t> in the colonies. (</a:t>
            </a:r>
            <a:r>
              <a:rPr lang="fr-FR" dirty="0" err="1" smtClean="0"/>
              <a:t>Here</a:t>
            </a:r>
            <a:r>
              <a:rPr lang="fr-FR" dirty="0" smtClean="0"/>
              <a:t> Jennifer </a:t>
            </a:r>
            <a:r>
              <a:rPr lang="fr-FR" dirty="0" err="1" smtClean="0"/>
              <a:t>does</a:t>
            </a:r>
            <a:r>
              <a:rPr lang="fr-FR" dirty="0" smtClean="0"/>
              <a:t> not </a:t>
            </a:r>
            <a:r>
              <a:rPr lang="fr-FR" dirty="0" err="1" smtClean="0"/>
              <a:t>seem</a:t>
            </a:r>
            <a:r>
              <a:rPr lang="fr-FR" dirty="0" smtClean="0"/>
              <a:t> to </a:t>
            </a:r>
            <a:r>
              <a:rPr lang="fr-FR" dirty="0" err="1" smtClean="0"/>
              <a:t>include</a:t>
            </a:r>
            <a:r>
              <a:rPr lang="fr-FR" dirty="0" smtClean="0"/>
              <a:t> the SOGA – No </a:t>
            </a:r>
            <a:r>
              <a:rPr lang="fr-FR" dirty="0"/>
              <a:t>relevance for </a:t>
            </a:r>
            <a:r>
              <a:rPr lang="fr-FR" dirty="0" err="1"/>
              <a:t>fundamental</a:t>
            </a:r>
            <a:r>
              <a:rPr lang="fr-FR" dirty="0"/>
              <a:t> </a:t>
            </a:r>
            <a:r>
              <a:rPr lang="fr-FR" dirty="0" err="1"/>
              <a:t>rights</a:t>
            </a:r>
            <a:r>
              <a:rPr lang="fr-FR" dirty="0"/>
              <a:t> ECHR)</a:t>
            </a:r>
            <a:endParaRPr lang="fr-FR" dirty="0" smtClean="0"/>
          </a:p>
          <a:p>
            <a:pPr lvl="2"/>
            <a:r>
              <a:rPr lang="fr-FR" dirty="0" smtClean="0"/>
              <a:t>Incorporation – Local </a:t>
            </a:r>
            <a:r>
              <a:rPr lang="fr-FR" dirty="0" err="1" smtClean="0"/>
              <a:t>legislation</a:t>
            </a:r>
            <a:r>
              <a:rPr lang="fr-FR" dirty="0" smtClean="0"/>
              <a:t> </a:t>
            </a:r>
            <a:r>
              <a:rPr lang="fr-FR" dirty="0" err="1" smtClean="0"/>
              <a:t>incorporate</a:t>
            </a:r>
            <a:r>
              <a:rPr lang="fr-FR" dirty="0" smtClean="0"/>
              <a:t> an </a:t>
            </a:r>
            <a:r>
              <a:rPr lang="fr-FR" dirty="0" err="1" smtClean="0"/>
              <a:t>act</a:t>
            </a:r>
            <a:r>
              <a:rPr lang="fr-FR" dirty="0" smtClean="0"/>
              <a:t> – No relevance for </a:t>
            </a:r>
            <a:r>
              <a:rPr lang="fr-FR" dirty="0" err="1"/>
              <a:t>fundamental</a:t>
            </a:r>
            <a:r>
              <a:rPr lang="fr-FR" dirty="0"/>
              <a:t> </a:t>
            </a:r>
            <a:r>
              <a:rPr lang="fr-FR" dirty="0" err="1"/>
              <a:t>rights</a:t>
            </a:r>
            <a:r>
              <a:rPr lang="fr-FR" dirty="0"/>
              <a:t> ECHR.</a:t>
            </a:r>
            <a:endParaRPr lang="fr-FR" dirty="0" smtClean="0"/>
          </a:p>
          <a:p>
            <a:pPr lvl="2"/>
            <a:r>
              <a:rPr lang="fr-FR" dirty="0" err="1" smtClean="0"/>
              <a:t>Reception</a:t>
            </a:r>
            <a:r>
              <a:rPr lang="fr-FR" dirty="0" smtClean="0"/>
              <a:t> – SOGA – </a:t>
            </a:r>
            <a:r>
              <a:rPr lang="fr-FR" dirty="0" smtClean="0">
                <a:solidFill>
                  <a:srgbClr val="00B050"/>
                </a:solidFill>
              </a:rPr>
              <a:t>Relevance for </a:t>
            </a:r>
            <a:r>
              <a:rPr lang="fr-FR" dirty="0" err="1" smtClean="0">
                <a:solidFill>
                  <a:srgbClr val="00B050"/>
                </a:solidFill>
              </a:rPr>
              <a:t>fundamental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rights</a:t>
            </a:r>
            <a:r>
              <a:rPr lang="fr-FR" dirty="0" smtClean="0">
                <a:solidFill>
                  <a:srgbClr val="00B050"/>
                </a:solidFill>
              </a:rPr>
              <a:t> ECHR</a:t>
            </a:r>
            <a:endParaRPr lang="en-A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1950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operation</a:t>
            </a:r>
            <a:r>
              <a:rPr lang="fr-FR" dirty="0" smtClean="0"/>
              <a:t> of English Law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39AB7A-764A-4F24-8147-E14F7891D14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AU" dirty="0"/>
              <a:t>The operation of the concept of SOGA under </a:t>
            </a:r>
            <a:r>
              <a:rPr lang="en-AU" dirty="0" smtClean="0"/>
              <a:t>English Law</a:t>
            </a:r>
            <a:endParaRPr lang="en-AU" dirty="0"/>
          </a:p>
          <a:p>
            <a:pPr lvl="1"/>
            <a:r>
              <a:rPr lang="en-AU" dirty="0" smtClean="0"/>
              <a:t>Requirements </a:t>
            </a:r>
            <a:r>
              <a:rPr lang="en-AU" dirty="0"/>
              <a:t>of the application of SOGA via the reception </a:t>
            </a:r>
            <a:r>
              <a:rPr lang="en-AU" dirty="0" smtClean="0"/>
              <a:t>vector</a:t>
            </a:r>
          </a:p>
          <a:p>
            <a:pPr lvl="2"/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Act</a:t>
            </a:r>
            <a:r>
              <a:rPr lang="fr-FR" dirty="0" smtClean="0"/>
              <a:t> / </a:t>
            </a:r>
            <a:r>
              <a:rPr lang="fr-FR" dirty="0" err="1" smtClean="0"/>
              <a:t>norm</a:t>
            </a:r>
            <a:r>
              <a:rPr lang="fr-FR" dirty="0" smtClean="0"/>
              <a:t> has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tested</a:t>
            </a:r>
            <a:r>
              <a:rPr lang="fr-FR" dirty="0" smtClean="0"/>
              <a:t> to </a:t>
            </a:r>
            <a:r>
              <a:rPr lang="fr-FR" dirty="0" err="1" smtClean="0"/>
              <a:t>determine</a:t>
            </a:r>
            <a:r>
              <a:rPr lang="fr-FR" dirty="0" smtClean="0"/>
              <a:t> if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of General application – </a:t>
            </a:r>
            <a:r>
              <a:rPr lang="fr-FR" b="1" dirty="0" smtClean="0">
                <a:solidFill>
                  <a:srgbClr val="FF0000"/>
                </a:solidFill>
              </a:rPr>
              <a:t>ECHR </a:t>
            </a:r>
            <a:r>
              <a:rPr lang="fr-FR" b="1" dirty="0" err="1" smtClean="0">
                <a:solidFill>
                  <a:srgbClr val="FF0000"/>
                </a:solidFill>
              </a:rPr>
              <a:t>should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fall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into</a:t>
            </a:r>
            <a:r>
              <a:rPr lang="fr-FR" b="1" dirty="0" smtClean="0">
                <a:solidFill>
                  <a:srgbClr val="FF0000"/>
                </a:solidFill>
              </a:rPr>
              <a:t> this </a:t>
            </a:r>
            <a:r>
              <a:rPr lang="fr-FR" b="1" dirty="0" err="1" smtClean="0">
                <a:solidFill>
                  <a:srgbClr val="FF0000"/>
                </a:solidFill>
              </a:rPr>
              <a:t>category</a:t>
            </a:r>
            <a:endParaRPr lang="fr-FR" b="1" dirty="0" smtClean="0">
              <a:solidFill>
                <a:srgbClr val="FF0000"/>
              </a:solidFill>
            </a:endParaRPr>
          </a:p>
          <a:p>
            <a:pPr lvl="2"/>
            <a:r>
              <a:rPr lang="fr-FR" dirty="0" err="1" smtClean="0"/>
              <a:t>Requiring</a:t>
            </a:r>
            <a:r>
              <a:rPr lang="fr-FR" dirty="0" smtClean="0"/>
              <a:t> Proof of </a:t>
            </a:r>
            <a:r>
              <a:rPr lang="fr-FR" dirty="0" err="1" smtClean="0"/>
              <a:t>general</a:t>
            </a:r>
            <a:r>
              <a:rPr lang="fr-FR" dirty="0" smtClean="0"/>
              <a:t> application and by </a:t>
            </a:r>
            <a:r>
              <a:rPr lang="fr-FR" dirty="0" err="1" smtClean="0"/>
              <a:t>whom</a:t>
            </a:r>
            <a:r>
              <a:rPr lang="fr-FR" dirty="0" smtClean="0"/>
              <a:t>?</a:t>
            </a:r>
          </a:p>
          <a:p>
            <a:pPr lvl="2"/>
            <a:r>
              <a:rPr lang="fr-FR" dirty="0" smtClean="0"/>
              <a:t>Challenge possible of the SOGA on the grounds of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applicability</a:t>
            </a:r>
            <a:r>
              <a:rPr lang="fr-FR" dirty="0" smtClean="0"/>
              <a:t> to the local situation (one of the exception to SOGA) – </a:t>
            </a:r>
            <a:r>
              <a:rPr lang="fr-FR" b="1" dirty="0" err="1" smtClean="0">
                <a:solidFill>
                  <a:srgbClr val="FF0000"/>
                </a:solidFill>
              </a:rPr>
              <a:t>Ideally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little</a:t>
            </a:r>
            <a:r>
              <a:rPr lang="fr-FR" b="1" dirty="0" smtClean="0">
                <a:solidFill>
                  <a:srgbClr val="FF0000"/>
                </a:solidFill>
              </a:rPr>
              <a:t> relevance in the case of ECHR as one </a:t>
            </a:r>
            <a:r>
              <a:rPr lang="fr-FR" b="1" dirty="0" err="1" smtClean="0">
                <a:solidFill>
                  <a:srgbClr val="FF0000"/>
                </a:solidFill>
              </a:rPr>
              <a:t>would</a:t>
            </a:r>
            <a:r>
              <a:rPr lang="fr-FR" b="1" dirty="0" smtClean="0">
                <a:solidFill>
                  <a:srgbClr val="FF0000"/>
                </a:solidFill>
              </a:rPr>
              <a:t> imagine </a:t>
            </a:r>
            <a:r>
              <a:rPr lang="fr-FR" b="1" dirty="0" err="1" smtClean="0">
                <a:solidFill>
                  <a:srgbClr val="FF0000"/>
                </a:solidFill>
              </a:rPr>
              <a:t>that</a:t>
            </a:r>
            <a:r>
              <a:rPr lang="fr-FR" b="1" dirty="0" smtClean="0">
                <a:solidFill>
                  <a:srgbClr val="FF0000"/>
                </a:solidFill>
              </a:rPr>
              <a:t> the </a:t>
            </a:r>
            <a:r>
              <a:rPr lang="fr-FR" b="1" dirty="0" err="1" smtClean="0">
                <a:solidFill>
                  <a:srgbClr val="FF0000"/>
                </a:solidFill>
              </a:rPr>
              <a:t>principles</a:t>
            </a:r>
            <a:r>
              <a:rPr lang="fr-FR" b="1" dirty="0" smtClean="0">
                <a:solidFill>
                  <a:srgbClr val="FF0000"/>
                </a:solidFill>
              </a:rPr>
              <a:t> are not culture </a:t>
            </a:r>
            <a:r>
              <a:rPr lang="fr-FR" b="1" dirty="0" err="1" smtClean="0">
                <a:solidFill>
                  <a:srgbClr val="FF0000"/>
                </a:solidFill>
              </a:rPr>
              <a:t>dependant</a:t>
            </a:r>
            <a:r>
              <a:rPr lang="fr-FR" b="1" dirty="0" smtClean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fr-FR" dirty="0" smtClean="0"/>
              <a:t>Challenge possible if the SOGA / ECHR </a:t>
            </a:r>
            <a:r>
              <a:rPr lang="fr-FR" dirty="0" err="1" smtClean="0"/>
              <a:t>principles</a:t>
            </a:r>
            <a:r>
              <a:rPr lang="fr-FR" dirty="0" smtClean="0"/>
              <a:t> are </a:t>
            </a:r>
            <a:r>
              <a:rPr lang="fr-FR" dirty="0" err="1" smtClean="0"/>
              <a:t>excluded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applying</a:t>
            </a:r>
            <a:r>
              <a:rPr lang="fr-FR" dirty="0" smtClean="0"/>
              <a:t> by local </a:t>
            </a:r>
            <a:r>
              <a:rPr lang="fr-FR" dirty="0" err="1" smtClean="0"/>
              <a:t>legislation</a:t>
            </a:r>
            <a:r>
              <a:rPr lang="fr-FR" dirty="0" smtClean="0"/>
              <a:t>. </a:t>
            </a:r>
            <a:r>
              <a:rPr lang="fr-FR" b="1" dirty="0" err="1" smtClean="0">
                <a:solidFill>
                  <a:srgbClr val="FF0000"/>
                </a:solidFill>
              </a:rPr>
              <a:t>Same</a:t>
            </a:r>
            <a:r>
              <a:rPr lang="fr-FR" b="1" dirty="0" smtClean="0">
                <a:solidFill>
                  <a:srgbClr val="FF0000"/>
                </a:solidFill>
              </a:rPr>
              <a:t> as </a:t>
            </a:r>
            <a:r>
              <a:rPr lang="fr-FR" b="1" dirty="0" err="1" smtClean="0">
                <a:solidFill>
                  <a:srgbClr val="FF0000"/>
                </a:solidFill>
              </a:rPr>
              <a:t>above</a:t>
            </a:r>
            <a:r>
              <a:rPr lang="fr-FR" b="1" dirty="0" smtClean="0">
                <a:solidFill>
                  <a:srgbClr val="FF0000"/>
                </a:solidFill>
              </a:rPr>
              <a:t> in </a:t>
            </a:r>
            <a:r>
              <a:rPr lang="fr-FR" b="1" dirty="0" err="1" smtClean="0">
                <a:solidFill>
                  <a:srgbClr val="FF0000"/>
                </a:solidFill>
              </a:rPr>
              <a:t>term</a:t>
            </a:r>
            <a:r>
              <a:rPr lang="fr-FR" b="1" dirty="0" smtClean="0">
                <a:solidFill>
                  <a:srgbClr val="FF0000"/>
                </a:solidFill>
              </a:rPr>
              <a:t> of relevance</a:t>
            </a:r>
            <a:r>
              <a:rPr lang="fr-FR" dirty="0" smtClean="0"/>
              <a:t>  </a:t>
            </a:r>
          </a:p>
          <a:p>
            <a:pPr lvl="2"/>
            <a:r>
              <a:rPr lang="fr-FR" dirty="0" smtClean="0"/>
              <a:t>Provisions of the ECHR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invoked</a:t>
            </a:r>
            <a:r>
              <a:rPr lang="fr-FR" dirty="0" smtClean="0"/>
              <a:t> in Vanuatu Courts?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43900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3958</TotalTime>
  <Words>1211</Words>
  <Application>Microsoft Office PowerPoint</Application>
  <PresentationFormat>On-screen Show (4:3)</PresentationFormat>
  <Paragraphs>114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“The Colonial legal heritage of Vanuatu and its possible implications in terms of fundamental rights”</vt:lpstr>
      <vt:lpstr>Presentation content</vt:lpstr>
      <vt:lpstr>Introduction</vt:lpstr>
      <vt:lpstr>Vanuatu – Sources of Law</vt:lpstr>
      <vt:lpstr>The ECHR</vt:lpstr>
      <vt:lpstr>The ECHR</vt:lpstr>
      <vt:lpstr>The operation of English Law</vt:lpstr>
      <vt:lpstr>The operation of English Law</vt:lpstr>
      <vt:lpstr>The operation of English Law</vt:lpstr>
      <vt:lpstr>The Operation of French Law</vt:lpstr>
      <vt:lpstr>Summary of questions raised by this</vt:lpstr>
    </vt:vector>
  </TitlesOfParts>
  <Company>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Abortion</dc:title>
  <dc:creator>macfarlane_p</dc:creator>
  <cp:lastModifiedBy>Pierre-Jean Bordahandy</cp:lastModifiedBy>
  <cp:revision>250</cp:revision>
  <dcterms:created xsi:type="dcterms:W3CDTF">2006-05-03T02:50:20Z</dcterms:created>
  <dcterms:modified xsi:type="dcterms:W3CDTF">2016-11-24T23:03:00Z</dcterms:modified>
</cp:coreProperties>
</file>