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38EEAD37-9010-4191-A7E5-B7091602180F}" type="datetimeFigureOut">
              <a:rPr lang="en-AU" smtClean="0"/>
              <a:t>24/11/2016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E69D8D9-A2AD-4729-B90D-6A4BB2C74410}" type="slidenum">
              <a:rPr lang="en-AU" smtClean="0"/>
              <a:t>‹#›</a:t>
            </a:fld>
            <a:endParaRPr lang="en-AU"/>
          </a:p>
        </p:txBody>
      </p:sp>
    </p:spTree>
    <p:extLst>
      <p:ext uri="{BB962C8B-B14F-4D97-AF65-F5344CB8AC3E}">
        <p14:creationId xmlns:p14="http://schemas.microsoft.com/office/powerpoint/2010/main" val="366057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38EEAD37-9010-4191-A7E5-B7091602180F}" type="datetimeFigureOut">
              <a:rPr lang="en-AU" smtClean="0"/>
              <a:t>24/11/2016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E69D8D9-A2AD-4729-B90D-6A4BB2C74410}" type="slidenum">
              <a:rPr lang="en-AU" smtClean="0"/>
              <a:t>‹#›</a:t>
            </a:fld>
            <a:endParaRPr lang="en-AU"/>
          </a:p>
        </p:txBody>
      </p:sp>
    </p:spTree>
    <p:extLst>
      <p:ext uri="{BB962C8B-B14F-4D97-AF65-F5344CB8AC3E}">
        <p14:creationId xmlns:p14="http://schemas.microsoft.com/office/powerpoint/2010/main" val="2275570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38EEAD37-9010-4191-A7E5-B7091602180F}" type="datetimeFigureOut">
              <a:rPr lang="en-AU" smtClean="0"/>
              <a:t>24/11/2016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E69D8D9-A2AD-4729-B90D-6A4BB2C74410}" type="slidenum">
              <a:rPr lang="en-AU" smtClean="0"/>
              <a:t>‹#›</a:t>
            </a:fld>
            <a:endParaRPr lang="en-AU"/>
          </a:p>
        </p:txBody>
      </p:sp>
    </p:spTree>
    <p:extLst>
      <p:ext uri="{BB962C8B-B14F-4D97-AF65-F5344CB8AC3E}">
        <p14:creationId xmlns:p14="http://schemas.microsoft.com/office/powerpoint/2010/main" val="3183586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38EEAD37-9010-4191-A7E5-B7091602180F}" type="datetimeFigureOut">
              <a:rPr lang="en-AU" smtClean="0"/>
              <a:t>24/11/2016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E69D8D9-A2AD-4729-B90D-6A4BB2C74410}" type="slidenum">
              <a:rPr lang="en-AU" smtClean="0"/>
              <a:t>‹#›</a:t>
            </a:fld>
            <a:endParaRPr lang="en-AU"/>
          </a:p>
        </p:txBody>
      </p:sp>
    </p:spTree>
    <p:extLst>
      <p:ext uri="{BB962C8B-B14F-4D97-AF65-F5344CB8AC3E}">
        <p14:creationId xmlns:p14="http://schemas.microsoft.com/office/powerpoint/2010/main" val="2007508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EEAD37-9010-4191-A7E5-B7091602180F}" type="datetimeFigureOut">
              <a:rPr lang="en-AU" smtClean="0"/>
              <a:t>24/11/2016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E69D8D9-A2AD-4729-B90D-6A4BB2C74410}" type="slidenum">
              <a:rPr lang="en-AU" smtClean="0"/>
              <a:t>‹#›</a:t>
            </a:fld>
            <a:endParaRPr lang="en-AU"/>
          </a:p>
        </p:txBody>
      </p:sp>
    </p:spTree>
    <p:extLst>
      <p:ext uri="{BB962C8B-B14F-4D97-AF65-F5344CB8AC3E}">
        <p14:creationId xmlns:p14="http://schemas.microsoft.com/office/powerpoint/2010/main" val="173116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38EEAD37-9010-4191-A7E5-B7091602180F}" type="datetimeFigureOut">
              <a:rPr lang="en-AU" smtClean="0"/>
              <a:t>24/11/2016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E69D8D9-A2AD-4729-B90D-6A4BB2C74410}" type="slidenum">
              <a:rPr lang="en-AU" smtClean="0"/>
              <a:t>‹#›</a:t>
            </a:fld>
            <a:endParaRPr lang="en-AU"/>
          </a:p>
        </p:txBody>
      </p:sp>
    </p:spTree>
    <p:extLst>
      <p:ext uri="{BB962C8B-B14F-4D97-AF65-F5344CB8AC3E}">
        <p14:creationId xmlns:p14="http://schemas.microsoft.com/office/powerpoint/2010/main" val="461816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38EEAD37-9010-4191-A7E5-B7091602180F}" type="datetimeFigureOut">
              <a:rPr lang="en-AU" smtClean="0"/>
              <a:t>24/11/2016</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9E69D8D9-A2AD-4729-B90D-6A4BB2C74410}" type="slidenum">
              <a:rPr lang="en-AU" smtClean="0"/>
              <a:t>‹#›</a:t>
            </a:fld>
            <a:endParaRPr lang="en-AU"/>
          </a:p>
        </p:txBody>
      </p:sp>
    </p:spTree>
    <p:extLst>
      <p:ext uri="{BB962C8B-B14F-4D97-AF65-F5344CB8AC3E}">
        <p14:creationId xmlns:p14="http://schemas.microsoft.com/office/powerpoint/2010/main" val="4171125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38EEAD37-9010-4191-A7E5-B7091602180F}" type="datetimeFigureOut">
              <a:rPr lang="en-AU" smtClean="0"/>
              <a:t>24/11/2016</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9E69D8D9-A2AD-4729-B90D-6A4BB2C74410}" type="slidenum">
              <a:rPr lang="en-AU" smtClean="0"/>
              <a:t>‹#›</a:t>
            </a:fld>
            <a:endParaRPr lang="en-AU"/>
          </a:p>
        </p:txBody>
      </p:sp>
    </p:spTree>
    <p:extLst>
      <p:ext uri="{BB962C8B-B14F-4D97-AF65-F5344CB8AC3E}">
        <p14:creationId xmlns:p14="http://schemas.microsoft.com/office/powerpoint/2010/main" val="2171254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EEAD37-9010-4191-A7E5-B7091602180F}" type="datetimeFigureOut">
              <a:rPr lang="en-AU" smtClean="0"/>
              <a:t>24/11/2016</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9E69D8D9-A2AD-4729-B90D-6A4BB2C74410}" type="slidenum">
              <a:rPr lang="en-AU" smtClean="0"/>
              <a:t>‹#›</a:t>
            </a:fld>
            <a:endParaRPr lang="en-AU"/>
          </a:p>
        </p:txBody>
      </p:sp>
    </p:spTree>
    <p:extLst>
      <p:ext uri="{BB962C8B-B14F-4D97-AF65-F5344CB8AC3E}">
        <p14:creationId xmlns:p14="http://schemas.microsoft.com/office/powerpoint/2010/main" val="114481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EEAD37-9010-4191-A7E5-B7091602180F}" type="datetimeFigureOut">
              <a:rPr lang="en-AU" smtClean="0"/>
              <a:t>24/11/2016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E69D8D9-A2AD-4729-B90D-6A4BB2C74410}" type="slidenum">
              <a:rPr lang="en-AU" smtClean="0"/>
              <a:t>‹#›</a:t>
            </a:fld>
            <a:endParaRPr lang="en-AU"/>
          </a:p>
        </p:txBody>
      </p:sp>
    </p:spTree>
    <p:extLst>
      <p:ext uri="{BB962C8B-B14F-4D97-AF65-F5344CB8AC3E}">
        <p14:creationId xmlns:p14="http://schemas.microsoft.com/office/powerpoint/2010/main" val="3601698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EEAD37-9010-4191-A7E5-B7091602180F}" type="datetimeFigureOut">
              <a:rPr lang="en-AU" smtClean="0"/>
              <a:t>24/11/2016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E69D8D9-A2AD-4729-B90D-6A4BB2C74410}" type="slidenum">
              <a:rPr lang="en-AU" smtClean="0"/>
              <a:t>‹#›</a:t>
            </a:fld>
            <a:endParaRPr lang="en-AU"/>
          </a:p>
        </p:txBody>
      </p:sp>
    </p:spTree>
    <p:extLst>
      <p:ext uri="{BB962C8B-B14F-4D97-AF65-F5344CB8AC3E}">
        <p14:creationId xmlns:p14="http://schemas.microsoft.com/office/powerpoint/2010/main" val="4117841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EEAD37-9010-4191-A7E5-B7091602180F}" type="datetimeFigureOut">
              <a:rPr lang="en-AU" smtClean="0"/>
              <a:t>24/11/2016</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69D8D9-A2AD-4729-B90D-6A4BB2C74410}" type="slidenum">
              <a:rPr lang="en-AU" smtClean="0"/>
              <a:t>‹#›</a:t>
            </a:fld>
            <a:endParaRPr lang="en-AU"/>
          </a:p>
        </p:txBody>
      </p:sp>
    </p:spTree>
    <p:extLst>
      <p:ext uri="{BB962C8B-B14F-4D97-AF65-F5344CB8AC3E}">
        <p14:creationId xmlns:p14="http://schemas.microsoft.com/office/powerpoint/2010/main" val="36859730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324623"/>
          </a:xfrm>
        </p:spPr>
        <p:txBody>
          <a:bodyPr>
            <a:normAutofit/>
          </a:bodyPr>
          <a:lstStyle/>
          <a:p>
            <a:r>
              <a:rPr lang="en-AU" sz="4000" dirty="0" smtClean="0"/>
              <a:t>PACIFIC CONSTITUTIONS RESEARCH NETWORK CONFERENCE</a:t>
            </a:r>
            <a:endParaRPr lang="en-AU" sz="4000" dirty="0"/>
          </a:p>
        </p:txBody>
      </p:sp>
      <p:sp>
        <p:nvSpPr>
          <p:cNvPr id="3" name="Subtitle 2"/>
          <p:cNvSpPr>
            <a:spLocks noGrp="1"/>
          </p:cNvSpPr>
          <p:nvPr>
            <p:ph type="subTitle" idx="1"/>
          </p:nvPr>
        </p:nvSpPr>
        <p:spPr>
          <a:xfrm>
            <a:off x="1524000" y="3602037"/>
            <a:ext cx="9144000" cy="2966188"/>
          </a:xfrm>
        </p:spPr>
        <p:txBody>
          <a:bodyPr>
            <a:normAutofit/>
          </a:bodyPr>
          <a:lstStyle/>
          <a:p>
            <a:r>
              <a:rPr lang="en-AU" sz="2800" dirty="0" smtClean="0"/>
              <a:t>LIBERTY OF PERSONS UNDER THE PAPUA NEW GUINEA CONSTITUTION – A CASE STUDY OF THE SUPREME COURT ON THE MANUS ISLAND DETENTION CENTRE</a:t>
            </a:r>
          </a:p>
          <a:p>
            <a:endParaRPr lang="en-AU" dirty="0"/>
          </a:p>
          <a:p>
            <a:pPr algn="r">
              <a:lnSpc>
                <a:spcPct val="100000"/>
              </a:lnSpc>
              <a:spcBef>
                <a:spcPts val="0"/>
              </a:spcBef>
            </a:pPr>
            <a:endParaRPr lang="en-AU" sz="1600" dirty="0" smtClean="0"/>
          </a:p>
          <a:p>
            <a:pPr algn="r">
              <a:lnSpc>
                <a:spcPct val="100000"/>
              </a:lnSpc>
              <a:spcBef>
                <a:spcPts val="0"/>
              </a:spcBef>
            </a:pPr>
            <a:endParaRPr lang="en-AU" sz="1600" dirty="0"/>
          </a:p>
          <a:p>
            <a:pPr algn="r">
              <a:lnSpc>
                <a:spcPct val="100000"/>
              </a:lnSpc>
              <a:spcBef>
                <a:spcPts val="0"/>
              </a:spcBef>
            </a:pPr>
            <a:r>
              <a:rPr lang="en-AU" sz="1600" dirty="0" smtClean="0"/>
              <a:t>MICHAEL EFI</a:t>
            </a:r>
          </a:p>
          <a:p>
            <a:pPr algn="r">
              <a:lnSpc>
                <a:spcPct val="100000"/>
              </a:lnSpc>
              <a:spcBef>
                <a:spcPts val="0"/>
              </a:spcBef>
            </a:pPr>
            <a:r>
              <a:rPr lang="en-AU" sz="1600" dirty="0" smtClean="0"/>
              <a:t>SENIOR LEGAL OFFICER</a:t>
            </a:r>
          </a:p>
          <a:p>
            <a:pPr algn="r">
              <a:lnSpc>
                <a:spcPct val="100000"/>
              </a:lnSpc>
              <a:spcBef>
                <a:spcPts val="0"/>
              </a:spcBef>
            </a:pPr>
            <a:r>
              <a:rPr lang="en-AU" sz="1600" dirty="0" smtClean="0"/>
              <a:t>OMBUDSMAN COMMISSION OF PAPUA NEW GUINEA</a:t>
            </a:r>
          </a:p>
          <a:p>
            <a:endParaRPr lang="en-AU" dirty="0"/>
          </a:p>
        </p:txBody>
      </p:sp>
    </p:spTree>
    <p:extLst>
      <p:ext uri="{BB962C8B-B14F-4D97-AF65-F5344CB8AC3E}">
        <p14:creationId xmlns:p14="http://schemas.microsoft.com/office/powerpoint/2010/main" val="29053350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67597"/>
            <a:ext cx="9144000" cy="457960"/>
          </a:xfrm>
        </p:spPr>
        <p:txBody>
          <a:bodyPr>
            <a:normAutofit/>
          </a:bodyPr>
          <a:lstStyle/>
          <a:p>
            <a:pPr algn="l"/>
            <a:r>
              <a:rPr lang="en-AU" sz="2400" dirty="0" smtClean="0"/>
              <a:t>Cont’d</a:t>
            </a:r>
            <a:endParaRPr lang="en-AU" sz="2400" dirty="0"/>
          </a:p>
        </p:txBody>
      </p:sp>
      <p:sp>
        <p:nvSpPr>
          <p:cNvPr id="3" name="Subtitle 2"/>
          <p:cNvSpPr>
            <a:spLocks noGrp="1"/>
          </p:cNvSpPr>
          <p:nvPr>
            <p:ph type="subTitle" idx="1"/>
          </p:nvPr>
        </p:nvSpPr>
        <p:spPr>
          <a:xfrm>
            <a:off x="1524000" y="868777"/>
            <a:ext cx="9144000" cy="4905858"/>
          </a:xfrm>
        </p:spPr>
        <p:txBody>
          <a:bodyPr>
            <a:normAutofit/>
          </a:bodyPr>
          <a:lstStyle/>
          <a:p>
            <a:pPr marL="342900" indent="-342900" algn="l">
              <a:buFont typeface="Wingdings" panose="05000000000000000000" pitchFamily="2" charset="2"/>
              <a:buChar char="Ø"/>
            </a:pPr>
            <a:r>
              <a:rPr lang="en-AU" dirty="0" smtClean="0"/>
              <a:t>Requirements referred to are Sections 32-49 (Fundamental Human Rights &amp; Freedoms), 50-56 (Basic Principles of Government), 13 (Amendments/Alterations of Constitutional Law) and 14 (Passing of amended constitution law by two thirds majority) of the Constitution.</a:t>
            </a:r>
          </a:p>
          <a:p>
            <a:pPr marL="342900" indent="-342900" algn="l">
              <a:buFont typeface="Wingdings" panose="05000000000000000000" pitchFamily="2" charset="2"/>
              <a:buChar char="Ø"/>
            </a:pPr>
            <a:endParaRPr lang="en-AU" dirty="0"/>
          </a:p>
          <a:p>
            <a:pPr marL="342900" indent="-342900" algn="l">
              <a:buFont typeface="Wingdings" panose="05000000000000000000" pitchFamily="2" charset="2"/>
              <a:buChar char="Ø"/>
            </a:pPr>
            <a:r>
              <a:rPr lang="en-AU" dirty="0" smtClean="0"/>
              <a:t>Amendment failed to specify the purpose of the amendment, the rights that may be regulated or restricted.</a:t>
            </a:r>
          </a:p>
          <a:p>
            <a:pPr marL="342900" indent="-342900" algn="l">
              <a:buFont typeface="Wingdings" panose="05000000000000000000" pitchFamily="2" charset="2"/>
              <a:buChar char="Ø"/>
            </a:pPr>
            <a:endParaRPr lang="en-AU" dirty="0"/>
          </a:p>
          <a:p>
            <a:pPr marL="342900" indent="-342900" algn="l">
              <a:buFont typeface="Wingdings" panose="05000000000000000000" pitchFamily="2" charset="2"/>
              <a:buChar char="Ø"/>
            </a:pPr>
            <a:r>
              <a:rPr lang="en-AU" dirty="0" smtClean="0"/>
              <a:t>It also failed to indicate that such regulation or restriction is reasonably justifiable in a democratic society have in a proper respect for the rights and dignity of mankind.</a:t>
            </a:r>
            <a:endParaRPr lang="en-AU" dirty="0"/>
          </a:p>
        </p:txBody>
      </p:sp>
    </p:spTree>
    <p:extLst>
      <p:ext uri="{BB962C8B-B14F-4D97-AF65-F5344CB8AC3E}">
        <p14:creationId xmlns:p14="http://schemas.microsoft.com/office/powerpoint/2010/main" val="17901619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57658"/>
            <a:ext cx="9144000" cy="477838"/>
          </a:xfrm>
        </p:spPr>
        <p:txBody>
          <a:bodyPr>
            <a:normAutofit/>
          </a:bodyPr>
          <a:lstStyle/>
          <a:p>
            <a:pPr algn="l"/>
            <a:r>
              <a:rPr lang="en-AU" sz="2400" dirty="0" smtClean="0"/>
              <a:t>Cont’d	</a:t>
            </a:r>
            <a:endParaRPr lang="en-AU" sz="2400" dirty="0"/>
          </a:p>
        </p:txBody>
      </p:sp>
      <p:sp>
        <p:nvSpPr>
          <p:cNvPr id="3" name="Subtitle 2"/>
          <p:cNvSpPr>
            <a:spLocks noGrp="1"/>
          </p:cNvSpPr>
          <p:nvPr>
            <p:ph type="subTitle" idx="1"/>
          </p:nvPr>
        </p:nvSpPr>
        <p:spPr>
          <a:xfrm>
            <a:off x="1524000" y="898594"/>
            <a:ext cx="9144000" cy="5482327"/>
          </a:xfrm>
        </p:spPr>
        <p:txBody>
          <a:bodyPr>
            <a:normAutofit lnSpcReduction="10000"/>
          </a:bodyPr>
          <a:lstStyle/>
          <a:p>
            <a:pPr marL="342900" indent="-342900" algn="l">
              <a:buFont typeface="Wingdings" panose="05000000000000000000" pitchFamily="2" charset="2"/>
              <a:buChar char="Ø"/>
            </a:pPr>
            <a:r>
              <a:rPr lang="en-AU" dirty="0" smtClean="0"/>
              <a:t>The second issue, the Supreme Court Held was that “the amendments do not say anything about the manner and form of the detention. The human rights and dignity of the detainees or the asylum seekers which are guaranteed by relevant provisions of the Constitution need to be respected. The amendment does not specifically say and does not in fact qualify any asylum seekers right”</a:t>
            </a:r>
          </a:p>
          <a:p>
            <a:pPr marL="342900" indent="-342900" algn="l">
              <a:buFont typeface="Wingdings" panose="05000000000000000000" pitchFamily="2" charset="2"/>
              <a:buChar char="Ø"/>
            </a:pPr>
            <a:endParaRPr lang="en-AU" dirty="0"/>
          </a:p>
          <a:p>
            <a:pPr marL="342900" indent="-342900" algn="l">
              <a:buFont typeface="Wingdings" panose="05000000000000000000" pitchFamily="2" charset="2"/>
              <a:buChar char="Ø"/>
            </a:pPr>
            <a:r>
              <a:rPr lang="en-AU" dirty="0" smtClean="0"/>
              <a:t>The Court further pronounced that “an Act of Parliament would have to elaborate on what is provided for in s. 42 (1) (ga) , and provide for the manner and form of detention, its purpose and make enough provision to render the detentions reasonably justifiable in a democratic society having a proper respect for the rights and dignity of mankind.</a:t>
            </a:r>
          </a:p>
          <a:p>
            <a:pPr marL="342900" indent="-342900" algn="l">
              <a:buFont typeface="Wingdings" panose="05000000000000000000" pitchFamily="2" charset="2"/>
              <a:buChar char="Ø"/>
            </a:pPr>
            <a:endParaRPr lang="en-AU" dirty="0"/>
          </a:p>
          <a:p>
            <a:pPr marL="342900" indent="-342900" algn="l">
              <a:buFont typeface="Wingdings" panose="05000000000000000000" pitchFamily="2" charset="2"/>
              <a:buChar char="Ø"/>
            </a:pPr>
            <a:r>
              <a:rPr lang="en-AU" dirty="0" smtClean="0"/>
              <a:t>The Act of Parliament that needed amendment to correspond to the constitutional amendment was the Migration Act.</a:t>
            </a:r>
          </a:p>
        </p:txBody>
      </p:sp>
    </p:spTree>
    <p:extLst>
      <p:ext uri="{BB962C8B-B14F-4D97-AF65-F5344CB8AC3E}">
        <p14:creationId xmlns:p14="http://schemas.microsoft.com/office/powerpoint/2010/main" val="20315782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37780"/>
            <a:ext cx="9144000" cy="438080"/>
          </a:xfrm>
        </p:spPr>
        <p:txBody>
          <a:bodyPr>
            <a:normAutofit/>
          </a:bodyPr>
          <a:lstStyle/>
          <a:p>
            <a:pPr algn="l"/>
            <a:r>
              <a:rPr lang="en-AU" sz="2400" dirty="0" smtClean="0"/>
              <a:t>Cont’d	</a:t>
            </a:r>
            <a:endParaRPr lang="en-AU" sz="2400" dirty="0"/>
          </a:p>
        </p:txBody>
      </p:sp>
      <p:sp>
        <p:nvSpPr>
          <p:cNvPr id="3" name="Subtitle 2"/>
          <p:cNvSpPr>
            <a:spLocks noGrp="1"/>
          </p:cNvSpPr>
          <p:nvPr>
            <p:ph type="subTitle" idx="1"/>
          </p:nvPr>
        </p:nvSpPr>
        <p:spPr>
          <a:xfrm>
            <a:off x="1524000" y="809142"/>
            <a:ext cx="9144000" cy="5541962"/>
          </a:xfrm>
        </p:spPr>
        <p:txBody>
          <a:bodyPr>
            <a:normAutofit/>
          </a:bodyPr>
          <a:lstStyle/>
          <a:p>
            <a:pPr marL="342900" indent="-342900" algn="l">
              <a:buFont typeface="Wingdings" panose="05000000000000000000" pitchFamily="2" charset="2"/>
              <a:buChar char="Ø"/>
            </a:pPr>
            <a:r>
              <a:rPr lang="en-AU" dirty="0" smtClean="0"/>
              <a:t>Sections 3, Migration Act prohibits entry of persons into PNG without an entry permit unless exempted under Section 20 of the same Act.</a:t>
            </a:r>
          </a:p>
          <a:p>
            <a:pPr marL="342900" indent="-342900" algn="l">
              <a:buFont typeface="Wingdings" panose="05000000000000000000" pitchFamily="2" charset="2"/>
              <a:buChar char="Ø"/>
            </a:pPr>
            <a:endParaRPr lang="en-AU" dirty="0"/>
          </a:p>
          <a:p>
            <a:pPr marL="342900" indent="-342900" algn="l">
              <a:buFont typeface="Wingdings" panose="05000000000000000000" pitchFamily="2" charset="2"/>
              <a:buChar char="Ø"/>
            </a:pPr>
            <a:r>
              <a:rPr lang="en-AU" dirty="0" smtClean="0"/>
              <a:t>Section 7, Migration Act provides for a unlawful presence in the Country.</a:t>
            </a:r>
          </a:p>
          <a:p>
            <a:pPr marL="342900" indent="-342900" algn="l">
              <a:buFont typeface="Wingdings" panose="05000000000000000000" pitchFamily="2" charset="2"/>
              <a:buChar char="Ø"/>
            </a:pPr>
            <a:endParaRPr lang="en-AU" dirty="0"/>
          </a:p>
          <a:p>
            <a:pPr marL="342900" indent="-342900" algn="l">
              <a:buFont typeface="Wingdings" panose="05000000000000000000" pitchFamily="2" charset="2"/>
              <a:buChar char="Ø"/>
            </a:pPr>
            <a:r>
              <a:rPr lang="en-AU" dirty="0" smtClean="0"/>
              <a:t>This statutory provisions did not correspond to the Constitutional amendment made to section 42 (1) (ga).</a:t>
            </a:r>
          </a:p>
          <a:p>
            <a:pPr marL="342900" indent="-342900" algn="l">
              <a:buFont typeface="Wingdings" panose="05000000000000000000" pitchFamily="2" charset="2"/>
              <a:buChar char="Ø"/>
            </a:pPr>
            <a:endParaRPr lang="en-AU" dirty="0"/>
          </a:p>
          <a:p>
            <a:pPr marL="342900" indent="-342900" algn="l">
              <a:buFont typeface="Wingdings" panose="05000000000000000000" pitchFamily="2" charset="2"/>
              <a:buChar char="Ø"/>
            </a:pPr>
            <a:r>
              <a:rPr lang="en-AU" dirty="0" smtClean="0"/>
              <a:t>Minister exempted asylum seekers from these provisions, and allowed transfers per the </a:t>
            </a:r>
            <a:r>
              <a:rPr lang="en-AU" dirty="0" err="1" smtClean="0"/>
              <a:t>MoU’s</a:t>
            </a:r>
            <a:r>
              <a:rPr lang="en-AU" dirty="0"/>
              <a:t> </a:t>
            </a:r>
            <a:r>
              <a:rPr lang="en-AU" dirty="0" smtClean="0"/>
              <a:t>and a Ministerial directive pursuant to section 15 C of the Act. An attempt at making the arrangement legal.</a:t>
            </a:r>
          </a:p>
          <a:p>
            <a:pPr marL="342900" indent="-342900" algn="l">
              <a:buFont typeface="Wingdings" panose="05000000000000000000" pitchFamily="2" charset="2"/>
              <a:buChar char="Ø"/>
            </a:pPr>
            <a:endParaRPr lang="en-AU" dirty="0"/>
          </a:p>
          <a:p>
            <a:pPr marL="342900" indent="-342900" algn="l">
              <a:buFont typeface="Wingdings" panose="05000000000000000000" pitchFamily="2" charset="2"/>
              <a:buChar char="Ø"/>
            </a:pPr>
            <a:endParaRPr lang="en-AU" dirty="0" smtClean="0"/>
          </a:p>
          <a:p>
            <a:pPr algn="l"/>
            <a:endParaRPr lang="en-AU" dirty="0" smtClean="0"/>
          </a:p>
        </p:txBody>
      </p:sp>
    </p:spTree>
    <p:extLst>
      <p:ext uri="{BB962C8B-B14F-4D97-AF65-F5344CB8AC3E}">
        <p14:creationId xmlns:p14="http://schemas.microsoft.com/office/powerpoint/2010/main" val="476797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4487" y="247719"/>
            <a:ext cx="9144000" cy="467898"/>
          </a:xfrm>
        </p:spPr>
        <p:txBody>
          <a:bodyPr>
            <a:normAutofit/>
          </a:bodyPr>
          <a:lstStyle/>
          <a:p>
            <a:pPr algn="l"/>
            <a:r>
              <a:rPr lang="en-AU" sz="2400" dirty="0" smtClean="0"/>
              <a:t>Cont’d</a:t>
            </a:r>
            <a:endParaRPr lang="en-AU" sz="2400" dirty="0"/>
          </a:p>
        </p:txBody>
      </p:sp>
      <p:sp>
        <p:nvSpPr>
          <p:cNvPr id="3" name="Subtitle 2"/>
          <p:cNvSpPr>
            <a:spLocks noGrp="1"/>
          </p:cNvSpPr>
          <p:nvPr>
            <p:ph type="subTitle" idx="1"/>
          </p:nvPr>
        </p:nvSpPr>
        <p:spPr>
          <a:xfrm>
            <a:off x="1524000" y="974035"/>
            <a:ext cx="9144000" cy="5027520"/>
          </a:xfrm>
        </p:spPr>
        <p:txBody>
          <a:bodyPr>
            <a:normAutofit/>
          </a:bodyPr>
          <a:lstStyle/>
          <a:p>
            <a:pPr marL="342900" indent="-342900" algn="l">
              <a:buFont typeface="Wingdings" panose="05000000000000000000" pitchFamily="2" charset="2"/>
              <a:buChar char="Ø"/>
            </a:pPr>
            <a:r>
              <a:rPr lang="en-AU" dirty="0" smtClean="0"/>
              <a:t>The Supreme Court decided that the amendment cannot apply for the following reasons;</a:t>
            </a:r>
          </a:p>
          <a:p>
            <a:pPr marL="457200" indent="-457200" algn="l">
              <a:buFont typeface="+mj-lt"/>
              <a:buAutoNum type="arabicPeriod"/>
            </a:pPr>
            <a:r>
              <a:rPr lang="en-AU" dirty="0" smtClean="0"/>
              <a:t>	Ministerial directive under section 15C of the Act applies to Refugees, and </a:t>
            </a:r>
          </a:p>
          <a:p>
            <a:pPr marL="457200" indent="-457200" algn="l">
              <a:buFont typeface="+mj-lt"/>
              <a:buAutoNum type="arabicPeriod"/>
            </a:pPr>
            <a:r>
              <a:rPr lang="en-AU" dirty="0" smtClean="0"/>
              <a:t>The Ministerial directive is silent on the detention of asylum seekers.</a:t>
            </a:r>
          </a:p>
          <a:p>
            <a:pPr algn="l"/>
            <a:endParaRPr lang="en-AU" dirty="0" smtClean="0"/>
          </a:p>
          <a:p>
            <a:pPr marL="342900" indent="-342900" algn="l">
              <a:buFont typeface="Wingdings" panose="05000000000000000000" pitchFamily="2" charset="2"/>
              <a:buChar char="Ø"/>
            </a:pPr>
            <a:r>
              <a:rPr lang="en-AU" dirty="0" smtClean="0"/>
              <a:t>No law to indicate regulating or restricting the rights and freedoms of asylum seekers.</a:t>
            </a:r>
          </a:p>
          <a:p>
            <a:pPr marL="342900" indent="-342900" algn="l">
              <a:buFont typeface="Wingdings" panose="05000000000000000000" pitchFamily="2" charset="2"/>
              <a:buChar char="Ø"/>
            </a:pPr>
            <a:endParaRPr lang="en-AU" dirty="0"/>
          </a:p>
          <a:p>
            <a:pPr marL="342900" indent="-342900" algn="l">
              <a:buFont typeface="Wingdings" panose="05000000000000000000" pitchFamily="2" charset="2"/>
              <a:buChar char="Ø"/>
            </a:pPr>
            <a:r>
              <a:rPr lang="en-AU" dirty="0" smtClean="0"/>
              <a:t>Therefore in the absence of any other law restricting or qualifying the rights of a person lawfully in the country, the rights and freedoms guaranteed by the Constitution must be respected.</a:t>
            </a:r>
            <a:endParaRPr lang="en-AU" dirty="0"/>
          </a:p>
        </p:txBody>
      </p:sp>
    </p:spTree>
    <p:extLst>
      <p:ext uri="{BB962C8B-B14F-4D97-AF65-F5344CB8AC3E}">
        <p14:creationId xmlns:p14="http://schemas.microsoft.com/office/powerpoint/2010/main" val="20055928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590527"/>
          </a:xfrm>
        </p:spPr>
        <p:txBody>
          <a:bodyPr>
            <a:normAutofit/>
          </a:bodyPr>
          <a:lstStyle/>
          <a:p>
            <a:pPr algn="l"/>
            <a:r>
              <a:rPr lang="en-AU" sz="2400" dirty="0" smtClean="0"/>
              <a:t>6	Effect of the new amendment to Section 42 of the Constitution</a:t>
            </a:r>
            <a:endParaRPr lang="en-AU" sz="2400" dirty="0"/>
          </a:p>
        </p:txBody>
      </p:sp>
      <p:sp>
        <p:nvSpPr>
          <p:cNvPr id="3" name="Subtitle 2"/>
          <p:cNvSpPr>
            <a:spLocks noGrp="1"/>
          </p:cNvSpPr>
          <p:nvPr>
            <p:ph type="subTitle" idx="1"/>
          </p:nvPr>
        </p:nvSpPr>
        <p:spPr>
          <a:xfrm>
            <a:off x="1524000" y="1992177"/>
            <a:ext cx="9144000" cy="4395743"/>
          </a:xfrm>
        </p:spPr>
        <p:txBody>
          <a:bodyPr>
            <a:normAutofit fontScale="92500" lnSpcReduction="20000"/>
          </a:bodyPr>
          <a:lstStyle/>
          <a:p>
            <a:pPr marL="342900" indent="-342900" algn="l">
              <a:buFont typeface="Wingdings" panose="05000000000000000000" pitchFamily="2" charset="2"/>
              <a:buChar char="Ø"/>
            </a:pPr>
            <a:r>
              <a:rPr lang="en-AU" dirty="0" smtClean="0"/>
              <a:t>The amendment rendered the following results;</a:t>
            </a:r>
          </a:p>
          <a:p>
            <a:pPr marL="342900" indent="-342900" algn="l">
              <a:buFont typeface="Arial" panose="020B0604020202020204" pitchFamily="34" charset="0"/>
              <a:buChar char="•"/>
            </a:pPr>
            <a:r>
              <a:rPr lang="en-AU" dirty="0"/>
              <a:t>	</a:t>
            </a:r>
            <a:r>
              <a:rPr lang="en-AU" dirty="0" smtClean="0"/>
              <a:t>Forceful transfer and continued detention of asylum seekers by PNG and Australia</a:t>
            </a:r>
          </a:p>
          <a:p>
            <a:pPr marL="342900" indent="-342900" algn="l">
              <a:buFont typeface="Arial" panose="020B0604020202020204" pitchFamily="34" charset="0"/>
              <a:buChar char="•"/>
            </a:pPr>
            <a:endParaRPr lang="en-AU" dirty="0"/>
          </a:p>
          <a:p>
            <a:pPr marL="342900" indent="-342900" algn="l">
              <a:buFont typeface="Arial" panose="020B0604020202020204" pitchFamily="34" charset="0"/>
              <a:buChar char="•"/>
            </a:pPr>
            <a:r>
              <a:rPr lang="en-AU" dirty="0" smtClean="0"/>
              <a:t>Minister responsible for Immigration had the absolute discretionary powers of approval. Powers subject to potential abuse as provisions in the Migration Act relating to entering the country without a permit or an exemption and remaining without either of them, would not exist.</a:t>
            </a:r>
          </a:p>
          <a:p>
            <a:pPr marL="342900" indent="-342900" algn="l">
              <a:buFont typeface="Arial" panose="020B0604020202020204" pitchFamily="34" charset="0"/>
              <a:buChar char="•"/>
            </a:pPr>
            <a:endParaRPr lang="en-AU" dirty="0"/>
          </a:p>
          <a:p>
            <a:pPr marL="342900" indent="-342900" algn="l">
              <a:buFont typeface="Arial" panose="020B0604020202020204" pitchFamily="34" charset="0"/>
              <a:buChar char="•"/>
            </a:pPr>
            <a:r>
              <a:rPr lang="en-AU" dirty="0" smtClean="0"/>
              <a:t>Amendment was made in relation to Citizenship, nothing to do regulating or restricting rights of persons in a “reasonably justifiable democratic society having a proper respect for the rights and dignity of mankind”. It is unclear how the provision on personal liberty corresponds with a law intended for dual citizens, hence rights of citizens.</a:t>
            </a:r>
          </a:p>
          <a:p>
            <a:pPr marL="342900" indent="-342900" algn="l">
              <a:buFont typeface="Arial" panose="020B0604020202020204" pitchFamily="34" charset="0"/>
              <a:buChar char="•"/>
            </a:pPr>
            <a:endParaRPr lang="en-AU" dirty="0"/>
          </a:p>
          <a:p>
            <a:pPr algn="l"/>
            <a:endParaRPr lang="en-AU" dirty="0" smtClean="0"/>
          </a:p>
          <a:p>
            <a:pPr marL="342900" indent="-342900" algn="l">
              <a:buFont typeface="Arial" panose="020B0604020202020204" pitchFamily="34" charset="0"/>
              <a:buChar char="•"/>
            </a:pPr>
            <a:endParaRPr lang="en-AU" dirty="0"/>
          </a:p>
          <a:p>
            <a:pPr marL="342900" indent="-342900" algn="l">
              <a:buFont typeface="Arial" panose="020B0604020202020204" pitchFamily="34" charset="0"/>
              <a:buChar char="•"/>
            </a:pPr>
            <a:endParaRPr lang="en-AU" dirty="0"/>
          </a:p>
        </p:txBody>
      </p:sp>
    </p:spTree>
    <p:extLst>
      <p:ext uri="{BB962C8B-B14F-4D97-AF65-F5344CB8AC3E}">
        <p14:creationId xmlns:p14="http://schemas.microsoft.com/office/powerpoint/2010/main" val="42823526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577648"/>
          </a:xfrm>
        </p:spPr>
        <p:txBody>
          <a:bodyPr>
            <a:normAutofit/>
          </a:bodyPr>
          <a:lstStyle/>
          <a:p>
            <a:pPr algn="l"/>
            <a:r>
              <a:rPr lang="en-AU" sz="2400" dirty="0" smtClean="0"/>
              <a:t>Cont’d</a:t>
            </a:r>
            <a:endParaRPr lang="en-AU" sz="2400" dirty="0"/>
          </a:p>
        </p:txBody>
      </p:sp>
      <p:sp>
        <p:nvSpPr>
          <p:cNvPr id="3" name="Subtitle 2"/>
          <p:cNvSpPr>
            <a:spLocks noGrp="1"/>
          </p:cNvSpPr>
          <p:nvPr>
            <p:ph type="subTitle" idx="1"/>
          </p:nvPr>
        </p:nvSpPr>
        <p:spPr>
          <a:xfrm>
            <a:off x="1524000" y="1927783"/>
            <a:ext cx="9144000" cy="4048013"/>
          </a:xfrm>
        </p:spPr>
        <p:txBody>
          <a:bodyPr/>
          <a:lstStyle/>
          <a:p>
            <a:pPr marL="342900" indent="-342900" algn="l">
              <a:buFont typeface="Wingdings" panose="05000000000000000000" pitchFamily="2" charset="2"/>
              <a:buChar char="§"/>
            </a:pPr>
            <a:r>
              <a:rPr lang="en-AU" dirty="0" smtClean="0"/>
              <a:t>The amendment does not specifically qualify asylum seekers rights.</a:t>
            </a:r>
          </a:p>
          <a:p>
            <a:pPr marL="342900" indent="-342900" algn="l">
              <a:buFont typeface="Wingdings" panose="05000000000000000000" pitchFamily="2" charset="2"/>
              <a:buChar char="§"/>
            </a:pPr>
            <a:endParaRPr lang="en-AU" dirty="0"/>
          </a:p>
          <a:p>
            <a:pPr marL="342900" indent="-342900" algn="l">
              <a:buFont typeface="Wingdings" panose="05000000000000000000" pitchFamily="2" charset="2"/>
              <a:buChar char="§"/>
            </a:pPr>
            <a:r>
              <a:rPr lang="en-AU" dirty="0" smtClean="0"/>
              <a:t>Migration Act if amended would have catered for the specific provisions qualifying the rights of an asylum seeker. This is not the case with this amendment made to the Constitution.</a:t>
            </a:r>
            <a:endParaRPr lang="en-AU" dirty="0"/>
          </a:p>
        </p:txBody>
      </p:sp>
    </p:spTree>
    <p:extLst>
      <p:ext uri="{BB962C8B-B14F-4D97-AF65-F5344CB8AC3E}">
        <p14:creationId xmlns:p14="http://schemas.microsoft.com/office/powerpoint/2010/main" val="36645018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17513"/>
            <a:ext cx="9144000" cy="420687"/>
          </a:xfrm>
        </p:spPr>
        <p:txBody>
          <a:bodyPr>
            <a:normAutofit/>
          </a:bodyPr>
          <a:lstStyle/>
          <a:p>
            <a:pPr algn="l"/>
            <a:r>
              <a:rPr lang="en-AU" sz="2400" dirty="0" smtClean="0"/>
              <a:t>7	Lesson </a:t>
            </a:r>
            <a:r>
              <a:rPr lang="en-AU" sz="2400" dirty="0" smtClean="0"/>
              <a:t>Learned</a:t>
            </a:r>
            <a:endParaRPr lang="en-AU" sz="2400" dirty="0"/>
          </a:p>
        </p:txBody>
      </p:sp>
      <p:sp>
        <p:nvSpPr>
          <p:cNvPr id="3" name="Subtitle 2"/>
          <p:cNvSpPr>
            <a:spLocks noGrp="1"/>
          </p:cNvSpPr>
          <p:nvPr>
            <p:ph type="subTitle" idx="1"/>
          </p:nvPr>
        </p:nvSpPr>
        <p:spPr>
          <a:xfrm>
            <a:off x="1590675" y="915987"/>
            <a:ext cx="9144000" cy="3684587"/>
          </a:xfrm>
        </p:spPr>
        <p:txBody>
          <a:bodyPr>
            <a:noAutofit/>
          </a:bodyPr>
          <a:lstStyle/>
          <a:p>
            <a:pPr marL="342900" indent="-342900" algn="l">
              <a:buFont typeface="Wingdings" panose="05000000000000000000" pitchFamily="2" charset="2"/>
              <a:buChar char="Ø"/>
            </a:pPr>
            <a:r>
              <a:rPr lang="en-AU" dirty="0" smtClean="0"/>
              <a:t>Moving on from the judicial pronouncement, amendments of any constitutional law regarding fundamental and basic rights of persons (citizens/non-citizens) must be consistent.</a:t>
            </a:r>
          </a:p>
          <a:p>
            <a:pPr marL="342900" indent="-342900" algn="l">
              <a:buFont typeface="Wingdings" panose="05000000000000000000" pitchFamily="2" charset="2"/>
              <a:buChar char="Ø"/>
            </a:pPr>
            <a:endParaRPr lang="en-AU" dirty="0"/>
          </a:p>
          <a:p>
            <a:pPr marL="342900" indent="-342900" algn="l">
              <a:buFont typeface="Wingdings" panose="05000000000000000000" pitchFamily="2" charset="2"/>
              <a:buChar char="Ø"/>
            </a:pPr>
            <a:r>
              <a:rPr lang="en-AU" dirty="0" smtClean="0"/>
              <a:t>Supreme Court’s decision placed a check and balance system on the legislative body’s law-making body</a:t>
            </a:r>
          </a:p>
          <a:p>
            <a:pPr marL="342900" indent="-342900" algn="l">
              <a:buFont typeface="Wingdings" panose="05000000000000000000" pitchFamily="2" charset="2"/>
              <a:buChar char="Ø"/>
            </a:pPr>
            <a:endParaRPr lang="en-AU" dirty="0"/>
          </a:p>
          <a:p>
            <a:pPr marL="342900" indent="-342900" algn="l">
              <a:buFont typeface="Wingdings" panose="05000000000000000000" pitchFamily="2" charset="2"/>
              <a:buChar char="Ø"/>
            </a:pPr>
            <a:r>
              <a:rPr lang="en-AU" dirty="0" smtClean="0"/>
              <a:t>Administrative international arrangements, ensure constitutional provisions on fundamental rights, general principles of human rights take precedence irrespective of political interests.</a:t>
            </a:r>
          </a:p>
          <a:p>
            <a:pPr marL="342900" indent="-342900" algn="l">
              <a:buFont typeface="Wingdings" panose="05000000000000000000" pitchFamily="2" charset="2"/>
              <a:buChar char="Ø"/>
            </a:pPr>
            <a:endParaRPr lang="en-AU" dirty="0"/>
          </a:p>
          <a:p>
            <a:pPr marL="342900" indent="-342900" algn="l">
              <a:buFont typeface="Wingdings" panose="05000000000000000000" pitchFamily="2" charset="2"/>
              <a:buChar char="Ø"/>
            </a:pPr>
            <a:r>
              <a:rPr lang="en-AU" dirty="0" smtClean="0"/>
              <a:t>International arrangements regarding mutual assistance take into consideration rights of persons as human beings. Regard must be given to the fundamental Human Rights principles in changing laws and not due to political agendas.</a:t>
            </a:r>
            <a:endParaRPr lang="en-AU" dirty="0"/>
          </a:p>
        </p:txBody>
      </p:sp>
    </p:spTree>
    <p:extLst>
      <p:ext uri="{BB962C8B-B14F-4D97-AF65-F5344CB8AC3E}">
        <p14:creationId xmlns:p14="http://schemas.microsoft.com/office/powerpoint/2010/main" val="27734975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334851"/>
            <a:ext cx="9144000" cy="643943"/>
          </a:xfrm>
        </p:spPr>
        <p:txBody>
          <a:bodyPr>
            <a:normAutofit/>
          </a:bodyPr>
          <a:lstStyle/>
          <a:p>
            <a:r>
              <a:rPr lang="en-AU" sz="3200" dirty="0" smtClean="0"/>
              <a:t>CONTENTS</a:t>
            </a:r>
            <a:endParaRPr lang="en-AU" sz="3200" dirty="0"/>
          </a:p>
        </p:txBody>
      </p:sp>
      <p:sp>
        <p:nvSpPr>
          <p:cNvPr id="5" name="Subtitle 4"/>
          <p:cNvSpPr>
            <a:spLocks noGrp="1"/>
          </p:cNvSpPr>
          <p:nvPr>
            <p:ph type="subTitle" idx="1"/>
          </p:nvPr>
        </p:nvSpPr>
        <p:spPr>
          <a:xfrm>
            <a:off x="1524000" y="1171978"/>
            <a:ext cx="9144000" cy="4675030"/>
          </a:xfrm>
        </p:spPr>
        <p:txBody>
          <a:bodyPr/>
          <a:lstStyle/>
          <a:p>
            <a:pPr marL="457200" indent="-457200" algn="l">
              <a:buAutoNum type="arabicPlain"/>
            </a:pPr>
            <a:r>
              <a:rPr lang="en-AU" dirty="0" smtClean="0"/>
              <a:t>Abstract</a:t>
            </a:r>
          </a:p>
          <a:p>
            <a:pPr marL="457200" indent="-457200" algn="l">
              <a:buAutoNum type="arabicPlain"/>
            </a:pPr>
            <a:r>
              <a:rPr lang="en-AU" dirty="0" smtClean="0"/>
              <a:t>Introduction</a:t>
            </a:r>
          </a:p>
          <a:p>
            <a:pPr marL="457200" indent="-457200" algn="l">
              <a:buAutoNum type="arabicPlain"/>
            </a:pPr>
            <a:r>
              <a:rPr lang="en-AU" dirty="0" smtClean="0"/>
              <a:t>Political Agenda</a:t>
            </a:r>
          </a:p>
          <a:p>
            <a:pPr marL="457200" indent="-457200" algn="l">
              <a:buAutoNum type="arabicPlain"/>
            </a:pPr>
            <a:r>
              <a:rPr lang="en-AU" dirty="0" smtClean="0"/>
              <a:t>Constitution Section 42 – Liberty of the Person</a:t>
            </a:r>
          </a:p>
          <a:p>
            <a:pPr marL="457200" indent="-457200" algn="l">
              <a:buAutoNum type="arabicPlain"/>
            </a:pPr>
            <a:r>
              <a:rPr lang="en-AU" dirty="0" smtClean="0"/>
              <a:t>Supreme Courts Pronouncements on the Amended Law, s. 42 (1) (ga)</a:t>
            </a:r>
          </a:p>
          <a:p>
            <a:pPr marL="457200" indent="-457200" algn="l">
              <a:buAutoNum type="arabicPlain"/>
            </a:pPr>
            <a:r>
              <a:rPr lang="en-AU" dirty="0" smtClean="0"/>
              <a:t>Effect of the new Amendment to Section 42 of the Constitution</a:t>
            </a:r>
          </a:p>
          <a:p>
            <a:pPr marL="457200" indent="-457200" algn="l">
              <a:buAutoNum type="arabicPlain"/>
            </a:pPr>
            <a:r>
              <a:rPr lang="en-AU" dirty="0" smtClean="0"/>
              <a:t>Lessons Learned</a:t>
            </a:r>
            <a:endParaRPr lang="en-AU" dirty="0"/>
          </a:p>
        </p:txBody>
      </p:sp>
    </p:spTree>
    <p:extLst>
      <p:ext uri="{BB962C8B-B14F-4D97-AF65-F5344CB8AC3E}">
        <p14:creationId xmlns:p14="http://schemas.microsoft.com/office/powerpoint/2010/main" val="24598205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553793"/>
            <a:ext cx="9144000" cy="837126"/>
          </a:xfrm>
        </p:spPr>
        <p:txBody>
          <a:bodyPr>
            <a:normAutofit/>
          </a:bodyPr>
          <a:lstStyle/>
          <a:p>
            <a:pPr algn="l"/>
            <a:r>
              <a:rPr lang="en-AU" sz="2400" dirty="0" smtClean="0"/>
              <a:t>1	Abstract</a:t>
            </a:r>
            <a:endParaRPr lang="en-AU" sz="2400" dirty="0"/>
          </a:p>
        </p:txBody>
      </p:sp>
      <p:sp>
        <p:nvSpPr>
          <p:cNvPr id="5" name="Subtitle 4"/>
          <p:cNvSpPr>
            <a:spLocks noGrp="1"/>
          </p:cNvSpPr>
          <p:nvPr>
            <p:ph type="subTitle" idx="1"/>
          </p:nvPr>
        </p:nvSpPr>
        <p:spPr>
          <a:xfrm>
            <a:off x="1524000" y="1944710"/>
            <a:ext cx="9144000" cy="4018768"/>
          </a:xfrm>
        </p:spPr>
        <p:txBody>
          <a:bodyPr/>
          <a:lstStyle/>
          <a:p>
            <a:pPr marL="342900" indent="-342900" algn="l">
              <a:buFont typeface="Wingdings" panose="05000000000000000000" pitchFamily="2" charset="2"/>
              <a:buChar char="Ø"/>
            </a:pPr>
            <a:r>
              <a:rPr lang="en-AU" dirty="0" smtClean="0"/>
              <a:t>Liberty of Persons under Section 42 of the Constitution and subsequent amendment by Parliament to legitimize an arrangement made between the Government of Australia and Papua New Guinea regarding the detention and processing of asylum seekers.</a:t>
            </a:r>
          </a:p>
          <a:p>
            <a:pPr algn="l"/>
            <a:endParaRPr lang="en-AU" dirty="0"/>
          </a:p>
          <a:p>
            <a:pPr marL="342900" indent="-342900" algn="l">
              <a:buFont typeface="Wingdings" panose="05000000000000000000" pitchFamily="2" charset="2"/>
              <a:buChar char="Ø"/>
            </a:pPr>
            <a:r>
              <a:rPr lang="en-AU" dirty="0" smtClean="0"/>
              <a:t>This arrangement caused political controversy and as well as questions on the constitutionality of the amendments.</a:t>
            </a:r>
          </a:p>
          <a:p>
            <a:pPr marL="342900" indent="-342900" algn="l">
              <a:buFont typeface="Wingdings" panose="05000000000000000000" pitchFamily="2" charset="2"/>
              <a:buChar char="Ø"/>
            </a:pPr>
            <a:endParaRPr lang="en-AU" dirty="0"/>
          </a:p>
          <a:p>
            <a:pPr marL="342900" indent="-342900" algn="l">
              <a:buFont typeface="Wingdings" panose="05000000000000000000" pitchFamily="2" charset="2"/>
              <a:buChar char="Ø"/>
            </a:pPr>
            <a:r>
              <a:rPr lang="en-AU" dirty="0" smtClean="0"/>
              <a:t>Focus on the Courts reasons in declaring this amendments unconstitutional and implications going forward.</a:t>
            </a:r>
          </a:p>
          <a:p>
            <a:pPr marL="342900" indent="-342900" algn="l">
              <a:buFont typeface="Wingdings" panose="05000000000000000000" pitchFamily="2" charset="2"/>
              <a:buChar char="Ø"/>
            </a:pPr>
            <a:endParaRPr lang="en-AU" dirty="0" smtClean="0"/>
          </a:p>
          <a:p>
            <a:pPr algn="l"/>
            <a:endParaRPr lang="en-AU" dirty="0"/>
          </a:p>
          <a:p>
            <a:pPr marL="342900" indent="-342900" algn="l">
              <a:buFont typeface="Wingdings" panose="05000000000000000000" pitchFamily="2" charset="2"/>
              <a:buChar char="Ø"/>
            </a:pPr>
            <a:endParaRPr lang="en-AU" dirty="0"/>
          </a:p>
        </p:txBody>
      </p:sp>
    </p:spTree>
    <p:extLst>
      <p:ext uri="{BB962C8B-B14F-4D97-AF65-F5344CB8AC3E}">
        <p14:creationId xmlns:p14="http://schemas.microsoft.com/office/powerpoint/2010/main" val="11364420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497715"/>
          </a:xfrm>
        </p:spPr>
        <p:txBody>
          <a:bodyPr>
            <a:normAutofit/>
          </a:bodyPr>
          <a:lstStyle/>
          <a:p>
            <a:pPr algn="l"/>
            <a:r>
              <a:rPr lang="en-AU" sz="2400" dirty="0" smtClean="0"/>
              <a:t>2	Introduction</a:t>
            </a:r>
            <a:endParaRPr lang="en-AU" sz="2400" dirty="0"/>
          </a:p>
        </p:txBody>
      </p:sp>
      <p:sp>
        <p:nvSpPr>
          <p:cNvPr id="3" name="Subtitle 2"/>
          <p:cNvSpPr>
            <a:spLocks noGrp="1"/>
          </p:cNvSpPr>
          <p:nvPr>
            <p:ph type="subTitle" idx="1"/>
          </p:nvPr>
        </p:nvSpPr>
        <p:spPr>
          <a:xfrm>
            <a:off x="1524000" y="1818861"/>
            <a:ext cx="9144000" cy="4025348"/>
          </a:xfrm>
        </p:spPr>
        <p:txBody>
          <a:bodyPr>
            <a:normAutofit lnSpcReduction="10000"/>
          </a:bodyPr>
          <a:lstStyle/>
          <a:p>
            <a:pPr marL="342900" indent="-342900" algn="l">
              <a:buFont typeface="Wingdings" panose="05000000000000000000" pitchFamily="2" charset="2"/>
              <a:buChar char="Ø"/>
            </a:pPr>
            <a:r>
              <a:rPr lang="en-AU" dirty="0" smtClean="0"/>
              <a:t>There is this international problem that most, or more exactly the developed countries face, </a:t>
            </a:r>
            <a:r>
              <a:rPr lang="en-AU" dirty="0" err="1" smtClean="0"/>
              <a:t>i.e</a:t>
            </a:r>
            <a:r>
              <a:rPr lang="en-AU" dirty="0" smtClean="0"/>
              <a:t> migration of people.</a:t>
            </a:r>
          </a:p>
          <a:p>
            <a:pPr marL="342900" indent="-342900" algn="l">
              <a:buFont typeface="Wingdings" panose="05000000000000000000" pitchFamily="2" charset="2"/>
              <a:buChar char="Ø"/>
            </a:pPr>
            <a:endParaRPr lang="en-AU" dirty="0"/>
          </a:p>
          <a:p>
            <a:pPr marL="342900" indent="-342900" algn="l">
              <a:buFont typeface="Wingdings" panose="05000000000000000000" pitchFamily="2" charset="2"/>
              <a:buChar char="Ø"/>
            </a:pPr>
            <a:r>
              <a:rPr lang="en-AU" dirty="0" smtClean="0"/>
              <a:t>These migratory movements of people is a result of various factors such as leaving their home nation due to persecution, seeking better living standards. Most migrants are either classed as refugees or asylum seekers.</a:t>
            </a:r>
          </a:p>
          <a:p>
            <a:pPr marL="342900" indent="-342900" algn="l">
              <a:buFont typeface="Wingdings" panose="05000000000000000000" pitchFamily="2" charset="2"/>
              <a:buChar char="Ø"/>
            </a:pPr>
            <a:endParaRPr lang="en-AU" dirty="0"/>
          </a:p>
          <a:p>
            <a:pPr marL="342900" indent="-342900" algn="l">
              <a:buFont typeface="Wingdings" panose="05000000000000000000" pitchFamily="2" charset="2"/>
              <a:buChar char="Ø"/>
            </a:pPr>
            <a:r>
              <a:rPr lang="en-AU" dirty="0" smtClean="0"/>
              <a:t>Australia is one country faced with these influx of people, especially asylum seekers. Given its strict immigration policies, it needed a mechanism to control this problem.</a:t>
            </a:r>
          </a:p>
          <a:p>
            <a:pPr algn="l"/>
            <a:endParaRPr lang="en-AU" dirty="0" smtClean="0"/>
          </a:p>
          <a:p>
            <a:pPr marL="342900" indent="-342900" algn="l">
              <a:buFont typeface="Wingdings" panose="05000000000000000000" pitchFamily="2" charset="2"/>
              <a:buChar char="Ø"/>
            </a:pPr>
            <a:endParaRPr lang="en-AU" dirty="0"/>
          </a:p>
          <a:p>
            <a:pPr marL="342900" indent="-342900" algn="l">
              <a:buFont typeface="Wingdings" panose="05000000000000000000" pitchFamily="2" charset="2"/>
              <a:buChar char="Ø"/>
            </a:pPr>
            <a:endParaRPr lang="en-AU" dirty="0"/>
          </a:p>
        </p:txBody>
      </p:sp>
    </p:spTree>
    <p:extLst>
      <p:ext uri="{BB962C8B-B14F-4D97-AF65-F5344CB8AC3E}">
        <p14:creationId xmlns:p14="http://schemas.microsoft.com/office/powerpoint/2010/main" val="188205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32912"/>
            <a:ext cx="9144000" cy="477836"/>
          </a:xfrm>
        </p:spPr>
        <p:txBody>
          <a:bodyPr>
            <a:normAutofit/>
          </a:bodyPr>
          <a:lstStyle/>
          <a:p>
            <a:pPr algn="l"/>
            <a:r>
              <a:rPr lang="en-AU" sz="2400" dirty="0" smtClean="0"/>
              <a:t>Introduction…cont’d</a:t>
            </a:r>
            <a:endParaRPr lang="en-AU" sz="2400" dirty="0"/>
          </a:p>
        </p:txBody>
      </p:sp>
      <p:sp>
        <p:nvSpPr>
          <p:cNvPr id="3" name="Subtitle 2"/>
          <p:cNvSpPr>
            <a:spLocks noGrp="1"/>
          </p:cNvSpPr>
          <p:nvPr>
            <p:ph type="subTitle" idx="1"/>
          </p:nvPr>
        </p:nvSpPr>
        <p:spPr>
          <a:xfrm>
            <a:off x="1524000" y="1719469"/>
            <a:ext cx="9144000" cy="4512366"/>
          </a:xfrm>
        </p:spPr>
        <p:txBody>
          <a:bodyPr>
            <a:normAutofit/>
          </a:bodyPr>
          <a:lstStyle/>
          <a:p>
            <a:pPr marL="342900" indent="-342900" algn="l">
              <a:buFont typeface="Wingdings" panose="05000000000000000000" pitchFamily="2" charset="2"/>
              <a:buChar char="Ø"/>
            </a:pPr>
            <a:r>
              <a:rPr lang="en-AU" b="1" dirty="0" smtClean="0"/>
              <a:t>Pacific Solution or Pacific Strategy </a:t>
            </a:r>
            <a:r>
              <a:rPr lang="en-AU" dirty="0" smtClean="0"/>
              <a:t>- </a:t>
            </a:r>
            <a:r>
              <a:rPr lang="en-AU" dirty="0"/>
              <a:t>The idea behind this solution or strategy was to intercept asylum seekers arriving on board unauthorized maritime vessels and transferred to off-shore processing centres in Nauru and Manus Island, Papua New Guinea</a:t>
            </a:r>
            <a:r>
              <a:rPr lang="en-AU" dirty="0" smtClean="0"/>
              <a:t>.</a:t>
            </a:r>
          </a:p>
          <a:p>
            <a:pPr algn="l"/>
            <a:endParaRPr lang="en-AU" dirty="0"/>
          </a:p>
          <a:p>
            <a:pPr marL="342900" indent="-342900" algn="l">
              <a:buFont typeface="Wingdings" panose="05000000000000000000" pitchFamily="2" charset="2"/>
              <a:buChar char="Ø"/>
            </a:pPr>
            <a:r>
              <a:rPr lang="en-AU" dirty="0"/>
              <a:t>Through this Pacific Strategy, the </a:t>
            </a:r>
            <a:r>
              <a:rPr lang="en-AU" dirty="0" smtClean="0"/>
              <a:t>Government </a:t>
            </a:r>
            <a:r>
              <a:rPr lang="en-AU" dirty="0"/>
              <a:t>of </a:t>
            </a:r>
            <a:r>
              <a:rPr lang="en-AU" dirty="0" smtClean="0"/>
              <a:t>Papua </a:t>
            </a:r>
            <a:r>
              <a:rPr lang="en-AU" dirty="0"/>
              <a:t>New Guinea entered into </a:t>
            </a:r>
            <a:r>
              <a:rPr lang="en-AU" dirty="0" smtClean="0"/>
              <a:t>two </a:t>
            </a:r>
            <a:r>
              <a:rPr lang="en-AU" dirty="0"/>
              <a:t>Memorandum of Understandings with the Government of Australia to establish </a:t>
            </a:r>
            <a:r>
              <a:rPr lang="en-AU" dirty="0" smtClean="0"/>
              <a:t>an </a:t>
            </a:r>
            <a:r>
              <a:rPr lang="en-AU" dirty="0"/>
              <a:t>off-shore processing </a:t>
            </a:r>
            <a:r>
              <a:rPr lang="en-AU" dirty="0" smtClean="0"/>
              <a:t>facility </a:t>
            </a:r>
            <a:r>
              <a:rPr lang="en-AU" dirty="0"/>
              <a:t>and in return, </a:t>
            </a:r>
            <a:r>
              <a:rPr lang="en-AU" dirty="0" smtClean="0"/>
              <a:t>PNG </a:t>
            </a:r>
            <a:r>
              <a:rPr lang="en-AU" dirty="0"/>
              <a:t>would benefit from monetary and other </a:t>
            </a:r>
            <a:r>
              <a:rPr lang="en-AU" dirty="0" smtClean="0"/>
              <a:t>considerations</a:t>
            </a:r>
          </a:p>
          <a:p>
            <a:pPr marL="342900" indent="-342900" algn="l">
              <a:buFont typeface="Wingdings" panose="05000000000000000000" pitchFamily="2" charset="2"/>
              <a:buChar char="Ø"/>
            </a:pPr>
            <a:endParaRPr lang="en-AU" dirty="0"/>
          </a:p>
          <a:p>
            <a:pPr marL="342900" indent="-342900" algn="l">
              <a:buFont typeface="Wingdings" panose="05000000000000000000" pitchFamily="2" charset="2"/>
              <a:buChar char="Ø"/>
            </a:pPr>
            <a:endParaRPr lang="en-AU" dirty="0"/>
          </a:p>
        </p:txBody>
      </p:sp>
    </p:spTree>
    <p:extLst>
      <p:ext uri="{BB962C8B-B14F-4D97-AF65-F5344CB8AC3E}">
        <p14:creationId xmlns:p14="http://schemas.microsoft.com/office/powerpoint/2010/main" val="32079849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547411"/>
          </a:xfrm>
        </p:spPr>
        <p:txBody>
          <a:bodyPr>
            <a:normAutofit/>
          </a:bodyPr>
          <a:lstStyle/>
          <a:p>
            <a:pPr algn="l"/>
            <a:r>
              <a:rPr lang="en-AU" sz="2400" dirty="0" smtClean="0"/>
              <a:t>3	Political Agenda</a:t>
            </a:r>
            <a:endParaRPr lang="en-AU" sz="2400" dirty="0"/>
          </a:p>
        </p:txBody>
      </p:sp>
      <p:sp>
        <p:nvSpPr>
          <p:cNvPr id="3" name="Subtitle 2"/>
          <p:cNvSpPr>
            <a:spLocks noGrp="1"/>
          </p:cNvSpPr>
          <p:nvPr>
            <p:ph type="subTitle" idx="1"/>
          </p:nvPr>
        </p:nvSpPr>
        <p:spPr>
          <a:xfrm>
            <a:off x="1524000" y="1967947"/>
            <a:ext cx="9144000" cy="4114801"/>
          </a:xfrm>
        </p:spPr>
        <p:txBody>
          <a:bodyPr>
            <a:normAutofit fontScale="92500"/>
          </a:bodyPr>
          <a:lstStyle/>
          <a:p>
            <a:pPr marL="342900" indent="-342900" algn="l">
              <a:buFont typeface="Wingdings" panose="05000000000000000000" pitchFamily="2" charset="2"/>
              <a:buChar char="Ø"/>
            </a:pPr>
            <a:r>
              <a:rPr lang="en-AU" dirty="0" smtClean="0"/>
              <a:t>In pursuit of arrangements made through the MOU by both Government of PNG and Australia, the Foreign Affairs and Immigration Minister  at the time, approved and granted under section 20 of the Migration Act  to keep the asylum seekers in PNG under detention. </a:t>
            </a:r>
          </a:p>
          <a:p>
            <a:pPr marL="342900" indent="-342900" algn="l">
              <a:buFont typeface="Wingdings" panose="05000000000000000000" pitchFamily="2" charset="2"/>
              <a:buChar char="Ø"/>
            </a:pPr>
            <a:endParaRPr lang="en-AU" dirty="0"/>
          </a:p>
          <a:p>
            <a:pPr marL="342900" indent="-342900" algn="l">
              <a:buFont typeface="Wingdings" panose="05000000000000000000" pitchFamily="2" charset="2"/>
              <a:buChar char="Ø"/>
            </a:pPr>
            <a:r>
              <a:rPr lang="en-AU" dirty="0" smtClean="0"/>
              <a:t>Section 20 Migration Act </a:t>
            </a:r>
            <a:r>
              <a:rPr lang="en-AU" dirty="0" smtClean="0"/>
              <a:t>relates </a:t>
            </a:r>
            <a:r>
              <a:rPr lang="en-AU" dirty="0" smtClean="0"/>
              <a:t>to exemptions in which the </a:t>
            </a:r>
            <a:r>
              <a:rPr lang="en-AU" dirty="0"/>
              <a:t>Minister may, by instrument under his hand, exempt</a:t>
            </a:r>
            <a:r>
              <a:rPr lang="en-AU" dirty="0" smtClean="0"/>
              <a:t>—</a:t>
            </a:r>
          </a:p>
          <a:p>
            <a:pPr algn="l"/>
            <a:r>
              <a:rPr lang="en-AU" dirty="0"/>
              <a:t>	</a:t>
            </a:r>
            <a:r>
              <a:rPr lang="en-AU" dirty="0" smtClean="0"/>
              <a:t>(</a:t>
            </a:r>
            <a:r>
              <a:rPr lang="en-AU" dirty="0"/>
              <a:t>a)	a person or a class or description of persons; </a:t>
            </a:r>
            <a:r>
              <a:rPr lang="en-AU" dirty="0" smtClean="0"/>
              <a:t>or</a:t>
            </a:r>
          </a:p>
          <a:p>
            <a:pPr algn="l"/>
            <a:r>
              <a:rPr lang="en-AU" dirty="0"/>
              <a:t>	</a:t>
            </a:r>
            <a:r>
              <a:rPr lang="en-AU" dirty="0" smtClean="0"/>
              <a:t>(b</a:t>
            </a:r>
            <a:r>
              <a:rPr lang="en-AU" dirty="0"/>
              <a:t>)	a conveyance or class or description of conveyance,</a:t>
            </a:r>
          </a:p>
          <a:p>
            <a:pPr algn="l"/>
            <a:r>
              <a:rPr lang="en-AU" dirty="0"/>
              <a:t>either absolutely or conditionally, from all or any of the provisions of this Act.</a:t>
            </a:r>
          </a:p>
          <a:p>
            <a:pPr marL="342900" indent="-342900" algn="l">
              <a:buFont typeface="Wingdings" panose="05000000000000000000" pitchFamily="2" charset="2"/>
              <a:buChar char="Ø"/>
            </a:pPr>
            <a:endParaRPr lang="en-AU" dirty="0"/>
          </a:p>
        </p:txBody>
      </p:sp>
    </p:spTree>
    <p:extLst>
      <p:ext uri="{BB962C8B-B14F-4D97-AF65-F5344CB8AC3E}">
        <p14:creationId xmlns:p14="http://schemas.microsoft.com/office/powerpoint/2010/main" val="31783319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54426" y="258417"/>
            <a:ext cx="9144000" cy="566530"/>
          </a:xfrm>
        </p:spPr>
        <p:txBody>
          <a:bodyPr>
            <a:normAutofit/>
          </a:bodyPr>
          <a:lstStyle/>
          <a:p>
            <a:pPr algn="l"/>
            <a:r>
              <a:rPr lang="en-AU" sz="2400" dirty="0"/>
              <a:t>4</a:t>
            </a:r>
            <a:r>
              <a:rPr lang="en-AU" sz="2400" dirty="0" smtClean="0"/>
              <a:t>	Constitution Section 42; Liberty of the Person</a:t>
            </a:r>
            <a:endParaRPr lang="en-AU" sz="2400" dirty="0"/>
          </a:p>
        </p:txBody>
      </p:sp>
      <p:sp>
        <p:nvSpPr>
          <p:cNvPr id="3" name="Subtitle 2"/>
          <p:cNvSpPr>
            <a:spLocks noGrp="1"/>
          </p:cNvSpPr>
          <p:nvPr>
            <p:ph type="subTitle" idx="1"/>
          </p:nvPr>
        </p:nvSpPr>
        <p:spPr>
          <a:xfrm>
            <a:off x="1454426" y="1003852"/>
            <a:ext cx="9144000" cy="5237922"/>
          </a:xfrm>
        </p:spPr>
        <p:txBody>
          <a:bodyPr>
            <a:normAutofit fontScale="92500" lnSpcReduction="10000"/>
          </a:bodyPr>
          <a:lstStyle/>
          <a:p>
            <a:pPr marL="342900" indent="-342900" algn="l">
              <a:buFont typeface="Wingdings" panose="05000000000000000000" pitchFamily="2" charset="2"/>
              <a:buChar char="Ø"/>
            </a:pPr>
            <a:r>
              <a:rPr lang="en-AU" dirty="0" smtClean="0"/>
              <a:t>Following the decisions to accommodate asylum seekers destined for Australia, a lot of dissenting views arose from the Opposition Government, the public, NGO’s concentrated mainly the violation of the asylum seekers human rights and in particular the liberty guaranteed under the Constitution.  </a:t>
            </a:r>
          </a:p>
          <a:p>
            <a:pPr marL="342900" indent="-342900" algn="l">
              <a:buFont typeface="Wingdings" panose="05000000000000000000" pitchFamily="2" charset="2"/>
              <a:buChar char="Ø"/>
            </a:pPr>
            <a:endParaRPr lang="en-AU" dirty="0"/>
          </a:p>
          <a:p>
            <a:pPr marL="342900" indent="-342900" algn="l">
              <a:buFont typeface="Wingdings" panose="05000000000000000000" pitchFamily="2" charset="2"/>
              <a:buChar char="Ø"/>
            </a:pPr>
            <a:r>
              <a:rPr lang="en-AU" dirty="0" smtClean="0"/>
              <a:t>Specific provision for interpretation and application is Section 42 (1) (g) prior to amendment was in the following terms; “No person shall be deprived of his personal liberty except </a:t>
            </a:r>
            <a:r>
              <a:rPr lang="en-AU" b="1" u="sng" dirty="0"/>
              <a:t>for the purpose of preventing the unlawful entry of a person into Papua New Guinea, or for the purpose of effecting the expulsion, extradition or other lawful removal of a person from Papua New Guinea, or the taking of proceedings for any of those </a:t>
            </a:r>
            <a:r>
              <a:rPr lang="en-AU" b="1" u="sng" dirty="0" smtClean="0"/>
              <a:t>purposes.”</a:t>
            </a:r>
            <a:endParaRPr lang="en-AU" dirty="0"/>
          </a:p>
          <a:p>
            <a:pPr marL="342900" indent="-342900" algn="l">
              <a:buFont typeface="Wingdings" panose="05000000000000000000" pitchFamily="2" charset="2"/>
              <a:buChar char="Ø"/>
            </a:pPr>
            <a:endParaRPr lang="en-AU" dirty="0" smtClean="0"/>
          </a:p>
          <a:p>
            <a:pPr marL="342900" indent="-342900" algn="l">
              <a:buFont typeface="Wingdings" panose="05000000000000000000" pitchFamily="2" charset="2"/>
              <a:buChar char="Ø"/>
            </a:pPr>
            <a:r>
              <a:rPr lang="en-AU" dirty="0" smtClean="0"/>
              <a:t>To avoid this mounting opposition, Parliament or rather the Government rushed through an amendment to this provision.</a:t>
            </a:r>
          </a:p>
        </p:txBody>
      </p:sp>
    </p:spTree>
    <p:extLst>
      <p:ext uri="{BB962C8B-B14F-4D97-AF65-F5344CB8AC3E}">
        <p14:creationId xmlns:p14="http://schemas.microsoft.com/office/powerpoint/2010/main" val="32665767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507654"/>
          </a:xfrm>
        </p:spPr>
        <p:txBody>
          <a:bodyPr>
            <a:normAutofit/>
          </a:bodyPr>
          <a:lstStyle/>
          <a:p>
            <a:pPr algn="l"/>
            <a:r>
              <a:rPr lang="en-AU" sz="2400" dirty="0" smtClean="0"/>
              <a:t>Constitution Section 42; Liberty of the Person</a:t>
            </a:r>
            <a:endParaRPr lang="en-AU" sz="2400" dirty="0"/>
          </a:p>
        </p:txBody>
      </p:sp>
      <p:sp>
        <p:nvSpPr>
          <p:cNvPr id="3" name="Subtitle 2"/>
          <p:cNvSpPr>
            <a:spLocks noGrp="1"/>
          </p:cNvSpPr>
          <p:nvPr>
            <p:ph type="subTitle" idx="1"/>
          </p:nvPr>
        </p:nvSpPr>
        <p:spPr>
          <a:xfrm>
            <a:off x="1524000" y="1808922"/>
            <a:ext cx="9144000" cy="4273826"/>
          </a:xfrm>
        </p:spPr>
        <p:txBody>
          <a:bodyPr/>
          <a:lstStyle/>
          <a:p>
            <a:pPr marL="342900" indent="-342900" algn="l">
              <a:buFont typeface="Wingdings" panose="05000000000000000000" pitchFamily="2" charset="2"/>
              <a:buChar char="Ø"/>
            </a:pPr>
            <a:r>
              <a:rPr lang="en-AU" dirty="0" smtClean="0"/>
              <a:t>The amended provision after 2014 read as follows; “No person shall be deprived of his personal liberty except </a:t>
            </a:r>
            <a:r>
              <a:rPr lang="en-AU" b="1" dirty="0" smtClean="0"/>
              <a:t>(ga) for the purposes of holding a foreign national under arrangements made by Papua New Guinea with another country or with an international organization that the Minister responsible for immigration matters, in his absolute discretion, approves.”</a:t>
            </a:r>
          </a:p>
          <a:p>
            <a:pPr marL="342900" indent="-342900" algn="l">
              <a:buFont typeface="Wingdings" panose="05000000000000000000" pitchFamily="2" charset="2"/>
              <a:buChar char="Ø"/>
            </a:pPr>
            <a:endParaRPr lang="en-AU" b="1" dirty="0"/>
          </a:p>
          <a:p>
            <a:pPr marL="342900" indent="-342900" algn="l">
              <a:buFont typeface="Wingdings" panose="05000000000000000000" pitchFamily="2" charset="2"/>
              <a:buChar char="Ø"/>
            </a:pPr>
            <a:r>
              <a:rPr lang="en-AU" dirty="0" smtClean="0"/>
              <a:t>With this amendment, the Courts were tasked to determine, firstly whether the constitutional amendment is unconstitutional and therefore invalid; and does this amended provision, section 42 (1) (ga) apply to asylum seekers?</a:t>
            </a:r>
          </a:p>
          <a:p>
            <a:pPr marL="342900" indent="-342900" algn="l">
              <a:buFont typeface="Wingdings" panose="05000000000000000000" pitchFamily="2" charset="2"/>
              <a:buChar char="Ø"/>
            </a:pPr>
            <a:endParaRPr lang="en-AU" b="1" dirty="0"/>
          </a:p>
          <a:p>
            <a:pPr marL="342900" indent="-342900" algn="l">
              <a:buFont typeface="Wingdings" panose="05000000000000000000" pitchFamily="2" charset="2"/>
              <a:buChar char="Ø"/>
            </a:pPr>
            <a:endParaRPr lang="en-AU" b="1" dirty="0"/>
          </a:p>
        </p:txBody>
      </p:sp>
    </p:spTree>
    <p:extLst>
      <p:ext uri="{BB962C8B-B14F-4D97-AF65-F5344CB8AC3E}">
        <p14:creationId xmlns:p14="http://schemas.microsoft.com/office/powerpoint/2010/main" val="10913086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97416"/>
            <a:ext cx="9144000" cy="690630"/>
          </a:xfrm>
        </p:spPr>
        <p:txBody>
          <a:bodyPr>
            <a:noAutofit/>
          </a:bodyPr>
          <a:lstStyle/>
          <a:p>
            <a:pPr algn="l"/>
            <a:r>
              <a:rPr lang="en-AU" sz="2400" dirty="0" smtClean="0"/>
              <a:t>5	Supreme Court’s Pronouncement on the Amended Law, s. 42 (1) 	(ga) </a:t>
            </a:r>
            <a:endParaRPr lang="en-AU" sz="2400" dirty="0"/>
          </a:p>
        </p:txBody>
      </p:sp>
      <p:sp>
        <p:nvSpPr>
          <p:cNvPr id="3" name="Subtitle 2"/>
          <p:cNvSpPr>
            <a:spLocks noGrp="1"/>
          </p:cNvSpPr>
          <p:nvPr>
            <p:ph type="subTitle" idx="1"/>
          </p:nvPr>
        </p:nvSpPr>
        <p:spPr>
          <a:xfrm>
            <a:off x="1524000" y="1073426"/>
            <a:ext cx="9144000" cy="3935895"/>
          </a:xfrm>
        </p:spPr>
        <p:txBody>
          <a:bodyPr>
            <a:normAutofit lnSpcReduction="10000"/>
          </a:bodyPr>
          <a:lstStyle/>
          <a:p>
            <a:pPr marL="342900" indent="-342900" algn="l">
              <a:buFont typeface="Wingdings" panose="05000000000000000000" pitchFamily="2" charset="2"/>
              <a:buChar char="Ø"/>
            </a:pPr>
            <a:r>
              <a:rPr lang="en-AU" dirty="0" smtClean="0"/>
              <a:t>First issue; Supreme Court held (Per </a:t>
            </a:r>
            <a:r>
              <a:rPr lang="en-AU" dirty="0" err="1" smtClean="0"/>
              <a:t>Kandakasi</a:t>
            </a:r>
            <a:r>
              <a:rPr lang="en-AU" dirty="0" smtClean="0"/>
              <a:t>, J) “it is settled law that, it is not sufficient to say the law is to regulate or restrict a right or freedom. Instead, it must meet all of the above requirements, which goes into the formal parts of the law and in substance. Of these requirements, I am of the view that, the need to demonstrate that the law is one which is </a:t>
            </a:r>
            <a:r>
              <a:rPr lang="en-AU" u="sng" dirty="0" smtClean="0"/>
              <a:t>reasonably justifiable in a democratic society having a proper respect for the rights and dignity of mankind </a:t>
            </a:r>
            <a:r>
              <a:rPr lang="en-AU" dirty="0" smtClean="0"/>
              <a:t>is most important. The reasons for that importance is simple. Although all humans are born with all of their rights and freedoms, some suppressive regimes and or governments deny the people of their rights or freedoms over the years, until they got restored as nations evolved from their stone ages to modern democracies”.</a:t>
            </a:r>
          </a:p>
          <a:p>
            <a:pPr algn="l"/>
            <a:endParaRPr lang="en-AU" dirty="0"/>
          </a:p>
        </p:txBody>
      </p:sp>
    </p:spTree>
    <p:extLst>
      <p:ext uri="{BB962C8B-B14F-4D97-AF65-F5344CB8AC3E}">
        <p14:creationId xmlns:p14="http://schemas.microsoft.com/office/powerpoint/2010/main" val="26584663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794</TotalTime>
  <Words>1320</Words>
  <Application>Microsoft Office PowerPoint</Application>
  <PresentationFormat>Widescreen</PresentationFormat>
  <Paragraphs>103</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Wingdings</vt:lpstr>
      <vt:lpstr>Office Theme</vt:lpstr>
      <vt:lpstr>PACIFIC CONSTITUTIONS RESEARCH NETWORK CONFERENCE</vt:lpstr>
      <vt:lpstr>CONTENTS</vt:lpstr>
      <vt:lpstr>1 Abstract</vt:lpstr>
      <vt:lpstr>2 Introduction</vt:lpstr>
      <vt:lpstr>Introduction…cont’d</vt:lpstr>
      <vt:lpstr>3 Political Agenda</vt:lpstr>
      <vt:lpstr>4 Constitution Section 42; Liberty of the Person</vt:lpstr>
      <vt:lpstr>Constitution Section 42; Liberty of the Person</vt:lpstr>
      <vt:lpstr>5 Supreme Court’s Pronouncement on the Amended Law, s. 42 (1)  (ga) </vt:lpstr>
      <vt:lpstr>Cont’d</vt:lpstr>
      <vt:lpstr>Cont’d </vt:lpstr>
      <vt:lpstr>Cont’d </vt:lpstr>
      <vt:lpstr>Cont’d</vt:lpstr>
      <vt:lpstr>6 Effect of the new amendment to Section 42 of the Constitution</vt:lpstr>
      <vt:lpstr>Cont’d</vt:lpstr>
      <vt:lpstr>7 Lesson Learned</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PACIFIC CONSTITUTIONS RESEARCH NETWORK CONFERENCE</dc:title>
  <dc:creator>Micheal Efi</dc:creator>
  <cp:lastModifiedBy>Micheal Efi</cp:lastModifiedBy>
  <cp:revision>46</cp:revision>
  <dcterms:created xsi:type="dcterms:W3CDTF">2016-11-23T09:39:38Z</dcterms:created>
  <dcterms:modified xsi:type="dcterms:W3CDTF">2016-11-23T23:31:31Z</dcterms:modified>
</cp:coreProperties>
</file>