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07" r:id="rId3"/>
    <p:sldId id="317" r:id="rId4"/>
    <p:sldId id="316" r:id="rId5"/>
    <p:sldId id="318" r:id="rId6"/>
    <p:sldId id="277" r:id="rId7"/>
    <p:sldId id="279" r:id="rId8"/>
    <p:sldId id="315" r:id="rId9"/>
    <p:sldId id="313" r:id="rId10"/>
    <p:sldId id="320" r:id="rId11"/>
    <p:sldId id="319" r:id="rId12"/>
    <p:sldId id="310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B4B45-E5BB-1242-A418-601DB380F525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3C32-D951-6C4D-901E-42BD5D8F7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Vanuatu – continuous splintering from ‘mother parties’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PNG – Bizarre impact of OLIPPAC – increase both contesting and parliamentary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Solomon islands – affiliations particularly uncertain 1990s &amp; 2001</a:t>
            </a:r>
          </a:p>
          <a:p>
            <a:pPr marL="0" indent="0">
              <a:buFontTx/>
              <a:buNone/>
            </a:pPr>
            <a:r>
              <a:rPr lang="en-US" dirty="0" smtClean="0"/>
              <a:t>Independents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Vanuatu -= </a:t>
            </a:r>
            <a:r>
              <a:rPr lang="en-US" baseline="0" dirty="0" err="1" smtClean="0"/>
              <a:t>neg’igible</a:t>
            </a:r>
            <a:r>
              <a:rPr lang="en-US" baseline="0" dirty="0" smtClean="0"/>
              <a:t> at start (strongest party system in independent Pacific)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PNG big increase 1990s, but fall under OLIPPAC (connected to party proliferation)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Solomon Islands – Big increase new millennium – but data sketchy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SINGUR./SIAC, substantial change 2014 (unforeseen consequences 2014 Political Parties 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C32-D951-6C4D-901E-42BD5D8F7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Changes in government far more regular in Vanuatu than PNG or Solomon Islands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 successful no confidence votes PNG, but also Skate resignation 1999 (to avoid NC), 94 court ruling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Wingti</a:t>
            </a:r>
            <a:r>
              <a:rPr lang="en-US" dirty="0" smtClean="0"/>
              <a:t>,</a:t>
            </a:r>
            <a:r>
              <a:rPr lang="en-US" baseline="0" dirty="0" smtClean="0"/>
              <a:t> and Speaker Nape decision 2011</a:t>
            </a:r>
            <a:r>
              <a:rPr lang="en-US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Solomon Islands – 3 successful no confidence votes, but 2 resignations, </a:t>
            </a:r>
            <a:r>
              <a:rPr lang="en-US" dirty="0" err="1" smtClean="0"/>
              <a:t>Mamaloni’s</a:t>
            </a:r>
            <a:r>
              <a:rPr lang="en-US" dirty="0" smtClean="0"/>
              <a:t> volte face of 1990 and illegal ousting of </a:t>
            </a:r>
            <a:r>
              <a:rPr lang="en-US" dirty="0" err="1" smtClean="0"/>
              <a:t>Ulufa’alu</a:t>
            </a:r>
            <a:r>
              <a:rPr lang="en-US" dirty="0" smtClean="0"/>
              <a:t> 2000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Vanuatu – 8 successful NC votes, 3 PM resignations to avoid NC votes, 3 court enforced government changes, one speaker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C32-D951-6C4D-901E-42BD5D8F7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Changes in government far more regular in Vanuatu than PNG or Solomon Islands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 successful no confidence votes PNG, but also Skate resignation 1999 (to avoid NC), 94 court ruling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Wingti</a:t>
            </a:r>
            <a:r>
              <a:rPr lang="en-US" dirty="0" smtClean="0"/>
              <a:t>,</a:t>
            </a:r>
            <a:r>
              <a:rPr lang="en-US" baseline="0" dirty="0" smtClean="0"/>
              <a:t> and Speaker Nape decision 2011</a:t>
            </a:r>
            <a:r>
              <a:rPr lang="en-US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Solomon Islands – 3 successful no confidence votes, but 2 resignations, </a:t>
            </a:r>
            <a:r>
              <a:rPr lang="en-US" dirty="0" err="1" smtClean="0"/>
              <a:t>Mamaloni’s</a:t>
            </a:r>
            <a:r>
              <a:rPr lang="en-US" dirty="0" smtClean="0"/>
              <a:t> volte face of 1990 and illegal ousting of </a:t>
            </a:r>
            <a:r>
              <a:rPr lang="en-US" dirty="0" err="1" smtClean="0"/>
              <a:t>Ulufa’alu</a:t>
            </a:r>
            <a:r>
              <a:rPr lang="en-US" dirty="0" smtClean="0"/>
              <a:t> 2000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Vanuatu – 8 successful NC votes, 3 PM resignations to avoid NC votes, 3 court enforced government changes, one speaker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C32-D951-6C4D-901E-42BD5D8F7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Vanuatu – continuous splintering from ‘mother parties’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PNG – Bizarre impact of OLIPPAC – increase both contesting and parliamentary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Solomon islands – affiliations particularly uncertain 1990s &amp; 2001</a:t>
            </a:r>
          </a:p>
          <a:p>
            <a:pPr marL="0" indent="0">
              <a:buFontTx/>
              <a:buNone/>
            </a:pPr>
            <a:r>
              <a:rPr lang="en-US" dirty="0" smtClean="0"/>
              <a:t>Independents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Vanuatu -= </a:t>
            </a:r>
            <a:r>
              <a:rPr lang="en-US" baseline="0" dirty="0" err="1" smtClean="0"/>
              <a:t>neg’igible</a:t>
            </a:r>
            <a:r>
              <a:rPr lang="en-US" baseline="0" dirty="0" smtClean="0"/>
              <a:t> at start (strongest party system in independent Pacific)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PNG big increase 1990s, but fall under OLIPPAC (connected to party proliferation)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Solomon Islands – Big increase new millennium – but data sketchy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SINGUR./SIAC, substantial change 2014 (unforeseen consequences 2014 Political Parties 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C32-D951-6C4D-901E-42BD5D8F7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3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EFB2-E856-AC46-BC34-3BC6D2FDD730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402E-295B-C94A-A5A3-1C2ED019B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44444443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33333334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3333333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44444442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0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Fate of Political </a:t>
            </a:r>
            <a:r>
              <a:rPr lang="en-US" dirty="0"/>
              <a:t>P</a:t>
            </a:r>
            <a:r>
              <a:rPr lang="en-US" dirty="0" smtClean="0"/>
              <a:t>arty and Government </a:t>
            </a:r>
            <a:r>
              <a:rPr lang="en-US" dirty="0"/>
              <a:t>S</a:t>
            </a:r>
            <a:r>
              <a:rPr lang="en-US" dirty="0" smtClean="0"/>
              <a:t>trengthening </a:t>
            </a:r>
            <a:r>
              <a:rPr lang="en-US" dirty="0"/>
              <a:t>L</a:t>
            </a:r>
            <a:r>
              <a:rPr lang="en-US" dirty="0" smtClean="0"/>
              <a:t>aws in Western Melanesia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69517"/>
            <a:ext cx="7974198" cy="41642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Pacific Constitutions Network Conference, </a:t>
            </a:r>
            <a:r>
              <a:rPr lang="en-US" sz="2000" b="1" dirty="0" err="1" smtClean="0">
                <a:solidFill>
                  <a:schemeClr val="tx1"/>
                </a:solidFill>
              </a:rPr>
              <a:t>Emalus</a:t>
            </a:r>
            <a:r>
              <a:rPr lang="en-US" sz="2000" b="1" dirty="0" smtClean="0">
                <a:solidFill>
                  <a:schemeClr val="tx1"/>
                </a:solidFill>
              </a:rPr>
              <a:t> Campus, Port Vila,  23-25 November 2016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Jon </a:t>
            </a:r>
            <a:r>
              <a:rPr lang="en-US" sz="2000" b="1" dirty="0" smtClean="0">
                <a:solidFill>
                  <a:schemeClr val="tx1"/>
                </a:solidFill>
              </a:rPr>
              <a:t>Fraenkel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Professor of Comparative Politics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Department of Political Science &amp; International Relations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School of History, Philosophy, Politics &amp; International Relations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Victoria University of Wellington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 Box 600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Wellington 6140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New Zealand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04677"/>
              </p:ext>
            </p:extLst>
          </p:nvPr>
        </p:nvGraphicFramePr>
        <p:xfrm>
          <a:off x="1" y="-827"/>
          <a:ext cx="9144000" cy="68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5270500" imgH="5105400" progId="Word.Document.12">
                  <p:embed/>
                </p:oleObj>
              </mc:Choice>
              <mc:Fallback>
                <p:oleObj name="Document" r:id="rId4" imgW="5270500" imgH="510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-827"/>
                        <a:ext cx="9144000" cy="68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579806" y="1603236"/>
            <a:ext cx="4564194" cy="17073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81259"/>
              </p:ext>
            </p:extLst>
          </p:nvPr>
        </p:nvGraphicFramePr>
        <p:xfrm>
          <a:off x="218305" y="302731"/>
          <a:ext cx="8835382" cy="634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270500" imgH="3784600" progId="Word.Document.12">
                  <p:embed/>
                </p:oleObj>
              </mc:Choice>
              <mc:Fallback>
                <p:oleObj name="Document" r:id="rId4" imgW="52705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05" y="302731"/>
                        <a:ext cx="8835382" cy="6344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579806" y="707923"/>
            <a:ext cx="1727837" cy="25818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9806" y="4065339"/>
            <a:ext cx="1727837" cy="25818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08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2014 – Political Parties Integrity Act (Solomon Islands)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21" y="2415265"/>
            <a:ext cx="8472641" cy="428917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1" y="2064976"/>
            <a:ext cx="83124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- Ahead </a:t>
            </a:r>
            <a:r>
              <a:rPr lang="en-GB" sz="2800" dirty="0"/>
              <a:t>of </a:t>
            </a:r>
            <a:r>
              <a:rPr lang="en-GB" sz="2800" dirty="0" smtClean="0"/>
              <a:t>the </a:t>
            </a:r>
            <a:r>
              <a:rPr lang="en-GB" sz="2800" dirty="0"/>
              <a:t>2014 </a:t>
            </a:r>
            <a:r>
              <a:rPr lang="en-GB" sz="2800" dirty="0" smtClean="0"/>
              <a:t>general election, PM Gordon Darcy </a:t>
            </a:r>
            <a:r>
              <a:rPr lang="en-GB" sz="2800" dirty="0" err="1" smtClean="0"/>
              <a:t>Lilo</a:t>
            </a:r>
            <a:r>
              <a:rPr lang="en-GB" sz="2800" dirty="0" smtClean="0"/>
              <a:t> established </a:t>
            </a:r>
            <a:r>
              <a:rPr lang="en-GB" sz="2800" dirty="0"/>
              <a:t>a PNG-style political parties commission, together with state financing mechanisms, and rules regulating the conduct of parties and coalitions after general </a:t>
            </a:r>
            <a:r>
              <a:rPr lang="en-GB" sz="2800" dirty="0" smtClean="0"/>
              <a:t>elections &amp; nomination of a Prime Minister</a:t>
            </a:r>
          </a:p>
          <a:p>
            <a:r>
              <a:rPr lang="en-GB" sz="2800" dirty="0" smtClean="0"/>
              <a:t>- No effort to regulate MP movement on the floor of the </a:t>
            </a:r>
            <a:r>
              <a:rPr lang="en-GB" sz="2800" dirty="0" smtClean="0"/>
              <a:t>house (NB - PNG 2010 Supreme Court case)</a:t>
            </a:r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 smtClean="0"/>
              <a:t>No constraints on independents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050"/>
            <a:ext cx="7772400" cy="888656"/>
          </a:xfrm>
        </p:spPr>
        <p:txBody>
          <a:bodyPr>
            <a:normAutofit fontScale="90000"/>
          </a:bodyPr>
          <a:lstStyle/>
          <a:p>
            <a:r>
              <a:rPr lang="en-US" dirty="0"/>
              <a:t>2014 – Political Parties Integrity Act (Solomon Islands)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21" y="2415265"/>
            <a:ext cx="8472641" cy="428917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21" y="1419517"/>
            <a:ext cx="8805719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/>
              <a:t>Schedule 2, </a:t>
            </a:r>
            <a:r>
              <a:rPr lang="en-US" sz="2200" dirty="0" smtClean="0"/>
              <a:t>Pt. 1:</a:t>
            </a:r>
            <a:endParaRPr lang="en-US" sz="2200" dirty="0" smtClean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2. ‘</a:t>
            </a:r>
            <a:r>
              <a:rPr lang="en-US" sz="2200" dirty="0" smtClean="0"/>
              <a:t>After a general election, the parliamentary party leaders of the political party in the Coalition of Political Parties with the </a:t>
            </a:r>
            <a:r>
              <a:rPr lang="en-US" sz="2200" u="sng" dirty="0" smtClean="0"/>
              <a:t>highest number of seats </a:t>
            </a:r>
            <a:r>
              <a:rPr lang="en-US" sz="2200" dirty="0" smtClean="0"/>
              <a:t>in Parliament shall be the leader (“Leader”) and </a:t>
            </a:r>
            <a:r>
              <a:rPr lang="is-IS" sz="2200" dirty="0" smtClean="0"/>
              <a:t>…</a:t>
            </a:r>
            <a:r>
              <a:rPr lang="en-US" sz="2200" dirty="0" smtClean="0"/>
              <a:t> be </a:t>
            </a:r>
            <a:r>
              <a:rPr lang="en-US" sz="2200" u="sng" dirty="0" smtClean="0"/>
              <a:t>nominated </a:t>
            </a:r>
            <a:r>
              <a:rPr lang="en-US" sz="2200" dirty="0" smtClean="0"/>
              <a:t>as Prime Minister when the Governor General calls for nomination for the election of the Prime Minister</a:t>
            </a:r>
            <a:r>
              <a:rPr lang="is-IS" sz="2200" dirty="0" smtClean="0"/>
              <a:t>…..</a:t>
            </a:r>
            <a:r>
              <a:rPr lang="is-IS" sz="2200" dirty="0" smtClean="0"/>
              <a:t>’</a:t>
            </a:r>
            <a:endParaRPr lang="is-IS" sz="2200" dirty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14. If a political party to the Coalition changes its parliamentary </a:t>
            </a:r>
            <a:r>
              <a:rPr lang="en-US" sz="2200" dirty="0" smtClean="0"/>
              <a:t>leader, the following rules shall apply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(a) if the parliamentary party leader is the Prime Minister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) the political party shall </a:t>
            </a:r>
            <a:r>
              <a:rPr lang="en-US" sz="2200" u="sng" dirty="0" smtClean="0"/>
              <a:t>recommend</a:t>
            </a:r>
            <a:r>
              <a:rPr lang="en-US" sz="2200" dirty="0" smtClean="0"/>
              <a:t> to the Leader that he or she  resign as Prime Minister, and 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(ii) After the Prime Ministers resignation, the members of parliament who are members of the Coalition, shall nominate to the Governor –General </a:t>
            </a:r>
            <a:r>
              <a:rPr lang="is-IS" sz="2200" dirty="0" smtClean="0"/>
              <a:t>… the new parliamentary leader of the political party as a </a:t>
            </a:r>
            <a:r>
              <a:rPr lang="is-IS" sz="2200" u="sng" dirty="0" smtClean="0"/>
              <a:t>candidate</a:t>
            </a:r>
            <a:r>
              <a:rPr lang="is-IS" sz="2200" dirty="0" smtClean="0"/>
              <a:t> for the election as Prime M</a:t>
            </a:r>
            <a:r>
              <a:rPr lang="en-US" sz="2200" dirty="0" err="1" smtClean="0"/>
              <a:t>i</a:t>
            </a:r>
            <a:r>
              <a:rPr lang="is-IS" sz="2200" dirty="0" smtClean="0"/>
              <a:t>nister ....   (my underlining)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582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07" y="423083"/>
            <a:ext cx="8680815" cy="10760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One Verdict on South Pacific constitutionalism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07" y="1686521"/>
            <a:ext cx="8680815" cy="47056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‘As the modern constitutions of South Pacific states remain divorced from traditional order so too does the origin of law in the will of the people remain, in large part, a fiction. This issue is at the heart of the failure of the legitimacy of the rule of law in the Pacific Island states’ (Hassall)</a:t>
            </a:r>
          </a:p>
          <a:p>
            <a:pPr marL="457200" indent="-457200" algn="l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Has the legitimacy of the rule of law ‘failed’ in the Pacific Islands states?</a:t>
            </a:r>
          </a:p>
          <a:p>
            <a:pPr marL="457200" indent="-457200" algn="l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Are modern Pacific Island constitutions ‘divorced’ from the traditional order?</a:t>
            </a:r>
          </a:p>
          <a:p>
            <a:pPr marL="457200" indent="-457200" algn="l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complex question: Is the ‘origin of the rule of law’ </a:t>
            </a:r>
            <a:r>
              <a:rPr lang="en-US" i="1" dirty="0" smtClean="0">
                <a:solidFill>
                  <a:schemeClr val="tx1"/>
                </a:solidFill>
              </a:rPr>
              <a:t>anywhere</a:t>
            </a:r>
            <a:r>
              <a:rPr lang="en-US" dirty="0" smtClean="0">
                <a:solidFill>
                  <a:schemeClr val="tx1"/>
                </a:solidFill>
              </a:rPr>
              <a:t> truly grounded in the ‘will of the people’?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07" y="423083"/>
            <a:ext cx="8680815" cy="1076047"/>
          </a:xfrm>
        </p:spPr>
        <p:txBody>
          <a:bodyPr>
            <a:normAutofit/>
          </a:bodyPr>
          <a:lstStyle/>
          <a:p>
            <a:r>
              <a:rPr lang="en-GB" dirty="0" smtClean="0"/>
              <a:t>Trump </a:t>
            </a:r>
            <a:r>
              <a:rPr lang="en-GB" dirty="0" err="1" smtClean="0"/>
              <a:t>Vs</a:t>
            </a:r>
            <a:r>
              <a:rPr lang="en-GB" dirty="0" smtClean="0"/>
              <a:t> Clinton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07" y="1686521"/>
            <a:ext cx="8680815" cy="4705604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7" y="1499130"/>
            <a:ext cx="8680815" cy="489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43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07" y="812029"/>
            <a:ext cx="8680815" cy="470560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What is a Constitution?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‘</a:t>
            </a:r>
            <a:r>
              <a:rPr lang="en-GB" dirty="0">
                <a:solidFill>
                  <a:schemeClr val="tx1"/>
                </a:solidFill>
              </a:rPr>
              <a:t>a formal contract drafted in the name of “the people” for the purpose of establishing and controlling the powers of the governing institutions of the state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</a:p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en-GB" sz="1600" b="1" dirty="0">
                <a:solidFill>
                  <a:schemeClr val="tx1"/>
                </a:solidFill>
              </a:rPr>
              <a:t>Martin </a:t>
            </a:r>
            <a:r>
              <a:rPr lang="en-GB" sz="1600" b="1" dirty="0" err="1">
                <a:solidFill>
                  <a:schemeClr val="tx1"/>
                </a:solidFill>
              </a:rPr>
              <a:t>Loughlin</a:t>
            </a:r>
            <a:r>
              <a:rPr lang="en-GB" sz="1600" b="1" dirty="0">
                <a:solidFill>
                  <a:schemeClr val="tx1"/>
                </a:solidFill>
              </a:rPr>
              <a:t>, ‘What is </a:t>
            </a:r>
            <a:r>
              <a:rPr lang="en-GB" sz="1600" b="1" dirty="0" err="1" smtClean="0">
                <a:solidFill>
                  <a:schemeClr val="tx1"/>
                </a:solidFill>
              </a:rPr>
              <a:t>Constitutionalisation</a:t>
            </a:r>
            <a:r>
              <a:rPr lang="en-GB" sz="1600" b="1" dirty="0" smtClean="0">
                <a:solidFill>
                  <a:schemeClr val="tx1"/>
                </a:solidFill>
              </a:rPr>
              <a:t>?</a:t>
            </a:r>
            <a:r>
              <a:rPr lang="en-GB" sz="1600" b="1" dirty="0">
                <a:solidFill>
                  <a:schemeClr val="tx1"/>
                </a:solidFill>
              </a:rPr>
              <a:t>’, in </a:t>
            </a:r>
            <a:r>
              <a:rPr lang="en-GB" sz="1600" b="1" dirty="0" err="1">
                <a:solidFill>
                  <a:schemeClr val="tx1"/>
                </a:solidFill>
              </a:rPr>
              <a:t>Loughlin</a:t>
            </a:r>
            <a:r>
              <a:rPr lang="en-GB" sz="1600" b="1" dirty="0">
                <a:solidFill>
                  <a:schemeClr val="tx1"/>
                </a:solidFill>
              </a:rPr>
              <a:t>, M, McCormick, JP &amp; Walker, N. </a:t>
            </a:r>
            <a:r>
              <a:rPr lang="en-GB" sz="1600" b="1" i="1" dirty="0">
                <a:solidFill>
                  <a:schemeClr val="tx1"/>
                </a:solidFill>
              </a:rPr>
              <a:t>The Twilight of Constitutionalism?</a:t>
            </a:r>
            <a:r>
              <a:rPr lang="en-GB" sz="1600" b="1" dirty="0">
                <a:solidFill>
                  <a:schemeClr val="tx1"/>
                </a:solidFill>
              </a:rPr>
              <a:t>, Oxford University Press, </a:t>
            </a:r>
            <a:r>
              <a:rPr lang="en-GB" sz="1600" b="1" dirty="0" smtClean="0">
                <a:solidFill>
                  <a:schemeClr val="tx1"/>
                </a:solidFill>
              </a:rPr>
              <a:t>2010)</a:t>
            </a:r>
            <a:r>
              <a:rPr lang="en-NZ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N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07" y="423083"/>
            <a:ext cx="8680815" cy="10760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One Verdict on South Pacific constitutionalism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07" y="1686521"/>
            <a:ext cx="8680815" cy="47056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‘As the modern constitutions of South Pacific states remain divorced from traditional order </a:t>
            </a:r>
            <a:r>
              <a:rPr lang="en-US" b="1" u="sng" dirty="0" smtClean="0">
                <a:solidFill>
                  <a:schemeClr val="tx1"/>
                </a:solidFill>
              </a:rPr>
              <a:t>so too </a:t>
            </a:r>
            <a:r>
              <a:rPr lang="en-US" dirty="0" smtClean="0">
                <a:solidFill>
                  <a:schemeClr val="tx1"/>
                </a:solidFill>
              </a:rPr>
              <a:t>does the origin of law in the will of the people remain, in large part, a fiction. This issue is at the heart of the failure of the legitimacy of the rule of law in the Pacific Island states’ (Hassall)</a:t>
            </a:r>
          </a:p>
          <a:p>
            <a:pPr marL="457200" indent="-457200" algn="l"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32441"/>
              </p:ext>
            </p:extLst>
          </p:nvPr>
        </p:nvGraphicFramePr>
        <p:xfrm>
          <a:off x="218305" y="302731"/>
          <a:ext cx="8835382" cy="634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Document" r:id="rId4" imgW="5270500" imgH="3784600" progId="Word.Document.12">
                  <p:embed/>
                </p:oleObj>
              </mc:Choice>
              <mc:Fallback>
                <p:oleObj name="Document" r:id="rId4" imgW="52705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305" y="302731"/>
                        <a:ext cx="8835382" cy="6344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66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55235"/>
              </p:ext>
            </p:extLst>
          </p:nvPr>
        </p:nvGraphicFramePr>
        <p:xfrm>
          <a:off x="1" y="-827"/>
          <a:ext cx="9144000" cy="68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Document" r:id="rId4" imgW="5270500" imgH="5105400" progId="Word.Document.12">
                  <p:embed/>
                </p:oleObj>
              </mc:Choice>
              <mc:Fallback>
                <p:oleObj name="Document" r:id="rId4" imgW="5270500" imgH="510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-827"/>
                        <a:ext cx="9144000" cy="680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72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083"/>
            <a:ext cx="7772400" cy="1470025"/>
          </a:xfrm>
        </p:spPr>
        <p:txBody>
          <a:bodyPr/>
          <a:lstStyle/>
          <a:p>
            <a:r>
              <a:rPr lang="en-US" dirty="0" smtClean="0"/>
              <a:t>Laws to Strengthen Political Parties </a:t>
            </a:r>
            <a:r>
              <a:rPr lang="is-IS" dirty="0" smtClean="0"/>
              <a:t>…. </a:t>
            </a:r>
            <a:r>
              <a:rPr lang="en-US" dirty="0"/>
              <a:t>o</a:t>
            </a:r>
            <a:r>
              <a:rPr lang="is-IS" dirty="0" smtClean="0"/>
              <a:t>r Governments?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1835"/>
            <a:ext cx="6400800" cy="30569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2001-3 Organic Law on the Integrity of Political Parties and Candidates (Papua New Guinea)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2014 – Political Parties Integrity Act (Solomon Islands) 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9"/>
            <a:ext cx="7772400" cy="12009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PNG - 2001</a:t>
            </a:r>
            <a:r>
              <a:rPr lang="en-US" sz="3200" dirty="0" smtClean="0">
                <a:solidFill>
                  <a:schemeClr val="tx1"/>
                </a:solidFill>
              </a:rPr>
              <a:t>-3 Organic Law on the Integrity of Political Parties and Candidates (OLIPPAC)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21" y="1228454"/>
            <a:ext cx="8764084" cy="5475989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</a:rPr>
              <a:t>Commission </a:t>
            </a:r>
            <a:r>
              <a:rPr lang="en-GB" dirty="0">
                <a:solidFill>
                  <a:schemeClr val="tx1"/>
                </a:solidFill>
              </a:rPr>
              <a:t>and an Office of the Registrar of Parties and Candidates entrusted with recording and monitoring MP affiliations, de-registering non-qualifying parties and facilitating state financing of </a:t>
            </a:r>
            <a:r>
              <a:rPr lang="en-GB" dirty="0" smtClean="0">
                <a:solidFill>
                  <a:schemeClr val="tx1"/>
                </a:solidFill>
              </a:rPr>
              <a:t>parties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ii) </a:t>
            </a:r>
            <a:r>
              <a:rPr lang="en-GB" dirty="0" smtClean="0">
                <a:solidFill>
                  <a:schemeClr val="tx1"/>
                </a:solidFill>
              </a:rPr>
              <a:t>‘largest </a:t>
            </a:r>
            <a:r>
              <a:rPr lang="en-GB" dirty="0">
                <a:solidFill>
                  <a:schemeClr val="tx1"/>
                </a:solidFill>
              </a:rPr>
              <a:t>party’ after a general election has first opportunity to nominate a Prime Minister;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iii) rules regulating MP movements on the floor of </a:t>
            </a:r>
            <a:r>
              <a:rPr lang="en-GB" dirty="0" smtClean="0">
                <a:solidFill>
                  <a:schemeClr val="tx1"/>
                </a:solidFill>
              </a:rPr>
              <a:t>parliament - an </a:t>
            </a:r>
            <a:r>
              <a:rPr lang="en-GB" dirty="0">
                <a:solidFill>
                  <a:schemeClr val="tx1"/>
                </a:solidFill>
              </a:rPr>
              <a:t>MP who backed a successful candidate for the Prime Ministerial portfolio was obliged to stick with that choice in any a) vote of no confidence, b) budgetary vote and c) vote on a constitutional amendment, unless a change was in accordance with a party resolution. An MP could abstain in such a vote, but not (as an individual) vote against his or her initial choice of Prime Minister</a:t>
            </a:r>
            <a:r>
              <a:rPr lang="en-NZ" dirty="0">
                <a:solidFill>
                  <a:schemeClr val="tx1"/>
                </a:solidFill>
              </a:rPr>
              <a:t> </a:t>
            </a:r>
            <a:endParaRPr lang="en-NZ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Legal Penalty </a:t>
            </a:r>
            <a:r>
              <a:rPr lang="en-US" dirty="0">
                <a:solidFill>
                  <a:schemeClr val="tx1"/>
                </a:solidFill>
              </a:rPr>
              <a:t>– reference to Ombudsman</a:t>
            </a:r>
            <a:r>
              <a:rPr lang="en-US" dirty="0" smtClean="0">
                <a:solidFill>
                  <a:schemeClr val="tx1"/>
                </a:solidFill>
              </a:rPr>
              <a:t>/Leadership Tribunal &gt; loss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seat </a:t>
            </a:r>
          </a:p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(iv) Weak</a:t>
            </a:r>
            <a:r>
              <a:rPr lang="en-US" dirty="0">
                <a:solidFill>
                  <a:schemeClr val="tx1"/>
                </a:solidFill>
              </a:rPr>
              <a:t>/tokenistic provisions to encourage parties to nominate women as candidates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i="1" dirty="0" smtClean="0">
                <a:solidFill>
                  <a:schemeClr val="tx1"/>
                </a:solidFill>
              </a:rPr>
              <a:t>Provision (iii) was </a:t>
            </a:r>
            <a:r>
              <a:rPr lang="en-GB" i="1" dirty="0">
                <a:solidFill>
                  <a:schemeClr val="tx1"/>
                </a:solidFill>
              </a:rPr>
              <a:t>found to be unconstitutional by the PNG Supreme Court in mid-</a:t>
            </a:r>
            <a:r>
              <a:rPr lang="en-GB" i="1" dirty="0" smtClean="0">
                <a:solidFill>
                  <a:schemeClr val="tx1"/>
                </a:solidFill>
              </a:rPr>
              <a:t>2010. Other provisions survive.</a:t>
            </a:r>
            <a:r>
              <a:rPr lang="en-NZ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1214</Words>
  <Application>Microsoft Macintosh PowerPoint</Application>
  <PresentationFormat>On-screen Show (4:3)</PresentationFormat>
  <Paragraphs>72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The Fate of Political Party and Government Strengthening Laws in Western Melanesia </vt:lpstr>
      <vt:lpstr>One Verdict on South Pacific constitutionalism  </vt:lpstr>
      <vt:lpstr>Trump Vs Clinton</vt:lpstr>
      <vt:lpstr>PowerPoint Presentation</vt:lpstr>
      <vt:lpstr>One Verdict on South Pacific constitutionalism  </vt:lpstr>
      <vt:lpstr>PowerPoint Presentation</vt:lpstr>
      <vt:lpstr>PowerPoint Presentation</vt:lpstr>
      <vt:lpstr>Laws to Strengthen Political Parties …. or Governments? </vt:lpstr>
      <vt:lpstr>PNG - 2001-3 Organic Law on the Integrity of Political Parties and Candidates (OLIPPAC)</vt:lpstr>
      <vt:lpstr>PowerPoint Presentation</vt:lpstr>
      <vt:lpstr>PowerPoint Presentation</vt:lpstr>
      <vt:lpstr>2014 – Political Parties Integrity Act (Solomon Islands) </vt:lpstr>
      <vt:lpstr>2014 – Political Parties Integrity Act (Solomon Islands) </vt:lpstr>
    </vt:vector>
  </TitlesOfParts>
  <Company>VUW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Authoritarianism and Democracy in the Pacific Islands </dc:title>
  <dc:creator>Jon Fraenkel</dc:creator>
  <cp:lastModifiedBy>Jon Fraenkel</cp:lastModifiedBy>
  <cp:revision>72</cp:revision>
  <dcterms:created xsi:type="dcterms:W3CDTF">2016-08-24T03:00:11Z</dcterms:created>
  <dcterms:modified xsi:type="dcterms:W3CDTF">2016-11-23T21:22:16Z</dcterms:modified>
</cp:coreProperties>
</file>