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69" r:id="rId4"/>
    <p:sldId id="270" r:id="rId5"/>
    <p:sldId id="271" r:id="rId6"/>
    <p:sldId id="272" r:id="rId7"/>
    <p:sldId id="273" r:id="rId8"/>
    <p:sldId id="274" r:id="rId9"/>
    <p:sldId id="281" r:id="rId10"/>
    <p:sldId id="275" r:id="rId11"/>
    <p:sldId id="276" r:id="rId12"/>
    <p:sldId id="277" r:id="rId13"/>
    <p:sldId id="278" r:id="rId14"/>
    <p:sldId id="279" r:id="rId15"/>
    <p:sldId id="268" r:id="rId16"/>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799" autoAdjust="0"/>
  </p:normalViewPr>
  <p:slideViewPr>
    <p:cSldViewPr>
      <p:cViewPr varScale="1">
        <p:scale>
          <a:sx n="72" d="100"/>
          <a:sy n="72" d="100"/>
        </p:scale>
        <p:origin x="1278" y="6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4ECF3F29-F126-485C-8E3E-ED93FC7D5961}" type="datetimeFigureOut">
              <a:rPr lang="en-AU" smtClean="0"/>
              <a:t>23/11/2016</a:t>
            </a:fld>
            <a:endParaRPr lang="en-AU"/>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5AB792EE-2032-4E29-BF50-06434EFB15A0}" type="slidenum">
              <a:rPr lang="en-AU" smtClean="0"/>
              <a:t>‹#›</a:t>
            </a:fld>
            <a:endParaRPr lang="en-AU"/>
          </a:p>
        </p:txBody>
      </p:sp>
    </p:spTree>
    <p:extLst>
      <p:ext uri="{BB962C8B-B14F-4D97-AF65-F5344CB8AC3E}">
        <p14:creationId xmlns:p14="http://schemas.microsoft.com/office/powerpoint/2010/main" val="135921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47FA607E-E0DA-460B-B482-6F193E978782}" type="datetimeFigureOut">
              <a:rPr lang="en-AU" smtClean="0"/>
              <a:t>23/11/2016</a:t>
            </a:fld>
            <a:endParaRPr lang="en-AU"/>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F126125B-CD01-491C-91D2-B7E26839A722}" type="slidenum">
              <a:rPr lang="en-AU" smtClean="0"/>
              <a:t>‹#›</a:t>
            </a:fld>
            <a:endParaRPr lang="en-AU"/>
          </a:p>
        </p:txBody>
      </p:sp>
    </p:spTree>
    <p:extLst>
      <p:ext uri="{BB962C8B-B14F-4D97-AF65-F5344CB8AC3E}">
        <p14:creationId xmlns:p14="http://schemas.microsoft.com/office/powerpoint/2010/main" val="137467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126125B-CD01-491C-91D2-B7E26839A722}" type="slidenum">
              <a:rPr lang="en-AU" smtClean="0"/>
              <a:t>1</a:t>
            </a:fld>
            <a:endParaRPr lang="en-AU"/>
          </a:p>
        </p:txBody>
      </p:sp>
    </p:spTree>
    <p:extLst>
      <p:ext uri="{BB962C8B-B14F-4D97-AF65-F5344CB8AC3E}">
        <p14:creationId xmlns:p14="http://schemas.microsoft.com/office/powerpoint/2010/main" val="3700930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ADFA1B4-6123-4607-8B7B-C17664DB2A36}" type="datetimeFigureOut">
              <a:rPr lang="en-AU" smtClean="0"/>
              <a:t>23/11/2016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2362309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ADFA1B4-6123-4607-8B7B-C17664DB2A36}" type="datetimeFigureOut">
              <a:rPr lang="en-AU" smtClean="0"/>
              <a:t>23/11/2016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2073351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ADFA1B4-6123-4607-8B7B-C17664DB2A36}" type="datetimeFigureOut">
              <a:rPr lang="en-AU" smtClean="0"/>
              <a:t>23/11/2016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41694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ADFA1B4-6123-4607-8B7B-C17664DB2A36}" type="datetimeFigureOut">
              <a:rPr lang="en-AU" smtClean="0"/>
              <a:t>23/11/2016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1111111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DFA1B4-6123-4607-8B7B-C17664DB2A36}" type="datetimeFigureOut">
              <a:rPr lang="en-AU" smtClean="0"/>
              <a:t>23/11/2016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339688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7ADFA1B4-6123-4607-8B7B-C17664DB2A36}" type="datetimeFigureOut">
              <a:rPr lang="en-AU" smtClean="0"/>
              <a:t>23/11/2016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263147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7ADFA1B4-6123-4607-8B7B-C17664DB2A36}" type="datetimeFigureOut">
              <a:rPr lang="en-AU" smtClean="0"/>
              <a:t>23/11/2016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269817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ADFA1B4-6123-4607-8B7B-C17664DB2A36}" type="datetimeFigureOut">
              <a:rPr lang="en-AU" smtClean="0"/>
              <a:t>23/11/2016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4100840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FA1B4-6123-4607-8B7B-C17664DB2A36}" type="datetimeFigureOut">
              <a:rPr lang="en-AU" smtClean="0"/>
              <a:t>23/11/2016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533714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DFA1B4-6123-4607-8B7B-C17664DB2A36}" type="datetimeFigureOut">
              <a:rPr lang="en-AU" smtClean="0"/>
              <a:t>23/11/2016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102502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DFA1B4-6123-4607-8B7B-C17664DB2A36}" type="datetimeFigureOut">
              <a:rPr lang="en-AU" smtClean="0"/>
              <a:t>23/11/2016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5AFF826-F69D-421B-8859-EA837A4ADD71}" type="slidenum">
              <a:rPr lang="en-AU" smtClean="0"/>
              <a:t>‹#›</a:t>
            </a:fld>
            <a:endParaRPr lang="en-AU"/>
          </a:p>
        </p:txBody>
      </p:sp>
    </p:spTree>
    <p:extLst>
      <p:ext uri="{BB962C8B-B14F-4D97-AF65-F5344CB8AC3E}">
        <p14:creationId xmlns:p14="http://schemas.microsoft.com/office/powerpoint/2010/main" val="2179722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FA1B4-6123-4607-8B7B-C17664DB2A36}" type="datetimeFigureOut">
              <a:rPr lang="en-AU" smtClean="0"/>
              <a:t>23/11/2016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FF826-F69D-421B-8859-EA837A4ADD71}" type="slidenum">
              <a:rPr lang="en-AU" smtClean="0"/>
              <a:t>‹#›</a:t>
            </a:fld>
            <a:endParaRPr lang="en-AU"/>
          </a:p>
        </p:txBody>
      </p:sp>
    </p:spTree>
    <p:extLst>
      <p:ext uri="{BB962C8B-B14F-4D97-AF65-F5344CB8AC3E}">
        <p14:creationId xmlns:p14="http://schemas.microsoft.com/office/powerpoint/2010/main" val="1934895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ericlkwa@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276873"/>
            <a:ext cx="7560840" cy="1440159"/>
          </a:xfrm>
        </p:spPr>
        <p:txBody>
          <a:bodyPr>
            <a:normAutofit fontScale="90000"/>
          </a:bodyPr>
          <a:lstStyle/>
          <a:p>
            <a:r>
              <a:rPr lang="en-US" b="1" dirty="0" smtClean="0"/>
              <a:t/>
            </a:r>
            <a:br>
              <a:rPr lang="en-US" b="1" dirty="0" smtClean="0"/>
            </a:br>
            <a:r>
              <a:rPr lang="en-US" b="1" dirty="0" smtClean="0"/>
              <a:t>Challenges of Constitutional Reforms in the 21</a:t>
            </a:r>
            <a:r>
              <a:rPr lang="en-US" b="1" baseline="30000" dirty="0" smtClean="0"/>
              <a:t>st</a:t>
            </a:r>
            <a:r>
              <a:rPr lang="en-US" b="1" dirty="0" smtClean="0"/>
              <a:t> Century</a:t>
            </a:r>
            <a:r>
              <a:rPr lang="en-AU" dirty="0" smtClean="0"/>
              <a:t/>
            </a:r>
            <a:br>
              <a:rPr lang="en-AU" dirty="0" smtClean="0"/>
            </a:br>
            <a:endParaRPr lang="en-AU" dirty="0"/>
          </a:p>
        </p:txBody>
      </p:sp>
      <p:sp>
        <p:nvSpPr>
          <p:cNvPr id="3" name="Subtitle 2"/>
          <p:cNvSpPr>
            <a:spLocks noGrp="1"/>
          </p:cNvSpPr>
          <p:nvPr>
            <p:ph type="subTitle" idx="1"/>
          </p:nvPr>
        </p:nvSpPr>
        <p:spPr>
          <a:xfrm>
            <a:off x="1371600" y="4219849"/>
            <a:ext cx="6400800" cy="1752600"/>
          </a:xfrm>
        </p:spPr>
        <p:txBody>
          <a:bodyPr>
            <a:normAutofit fontScale="62500" lnSpcReduction="20000"/>
          </a:bodyPr>
          <a:lstStyle/>
          <a:p>
            <a:r>
              <a:rPr lang="en-US" sz="3400" b="1" dirty="0" err="1" smtClean="0"/>
              <a:t>Dr</a:t>
            </a:r>
            <a:r>
              <a:rPr lang="en-US" sz="3400" b="1" dirty="0" smtClean="0"/>
              <a:t> Eric </a:t>
            </a:r>
            <a:r>
              <a:rPr lang="en-US" sz="3400" b="1" dirty="0" err="1" smtClean="0"/>
              <a:t>Kwa</a:t>
            </a:r>
            <a:r>
              <a:rPr lang="en-US" sz="3400" b="1" dirty="0" smtClean="0"/>
              <a:t>, PhD</a:t>
            </a:r>
          </a:p>
          <a:p>
            <a:r>
              <a:rPr lang="en-US" sz="3400" b="1" dirty="0" smtClean="0"/>
              <a:t>Secretary CLRC</a:t>
            </a:r>
          </a:p>
          <a:p>
            <a:r>
              <a:rPr lang="en-US" sz="3400" b="1" dirty="0" smtClean="0"/>
              <a:t>(Pacific Constitutions Conference, Port Villa, Vanuatu </a:t>
            </a:r>
          </a:p>
          <a:p>
            <a:r>
              <a:rPr lang="en-US" sz="3400" b="1" dirty="0" smtClean="0"/>
              <a:t>23-25</a:t>
            </a:r>
            <a:r>
              <a:rPr lang="en-US" sz="3400" b="1" baseline="30000" dirty="0" smtClean="0"/>
              <a:t>th</a:t>
            </a:r>
            <a:r>
              <a:rPr lang="en-US" sz="3400" b="1" dirty="0" smtClean="0"/>
              <a:t> November 2016)</a:t>
            </a:r>
            <a:endParaRPr lang="en-US" b="1" dirty="0" smtClean="0"/>
          </a:p>
          <a:p>
            <a:endParaRPr lang="en-AU" dirty="0"/>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3928" y="325132"/>
            <a:ext cx="1800200" cy="1107170"/>
          </a:xfrm>
          <a:prstGeom prst="rect">
            <a:avLst/>
          </a:prstGeom>
          <a:noFill/>
          <a:ln>
            <a:noFill/>
          </a:ln>
        </p:spPr>
      </p:pic>
      <p:sp>
        <p:nvSpPr>
          <p:cNvPr id="6"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pic>
        <p:nvPicPr>
          <p:cNvPr id="2049" name="Picture 1" descr="Description: F300B68F"/>
          <p:cNvPicPr>
            <a:picLocks noChangeAspect="1" noChangeArrowheads="1"/>
          </p:cNvPicPr>
          <p:nvPr/>
        </p:nvPicPr>
        <p:blipFill>
          <a:blip r:embed="rId4">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Rectangle 3"/>
          <p:cNvSpPr>
            <a:spLocks noChangeArrowheads="1"/>
          </p:cNvSpPr>
          <p:nvPr/>
        </p:nvSpPr>
        <p:spPr bwMode="auto">
          <a:xfrm>
            <a:off x="827584" y="1437235"/>
            <a:ext cx="7488832" cy="6155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371600"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en-US" sz="1600" b="1" i="0" u="none" strike="noStrike" cap="none" normalizeH="0" baseline="0" dirty="0" smtClean="0">
                <a:ln>
                  <a:noFill/>
                </a:ln>
                <a:solidFill>
                  <a:srgbClr val="800000"/>
                </a:solidFill>
                <a:effectLst/>
                <a:latin typeface="Arial" pitchFamily="34" charset="0"/>
                <a:ea typeface="Times New Roman" pitchFamily="18" charset="0"/>
                <a:cs typeface="Arial" pitchFamily="34" charset="0"/>
              </a:rPr>
              <a:t>INDEPENDENT STATE OF PAPUA NEW GUINEA</a:t>
            </a:r>
            <a:endParaRPr kumimoji="0" lang="en-A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1371600" defTabSz="914400" rtl="0" eaLnBrk="0" fontAlgn="base" latinLnBrk="0" hangingPunct="0">
              <a:lnSpc>
                <a:spcPct val="100000"/>
              </a:lnSpc>
              <a:spcBef>
                <a:spcPct val="0"/>
              </a:spcBef>
              <a:spcAft>
                <a:spcPct val="0"/>
              </a:spcAft>
              <a:buClrTx/>
              <a:buSzTx/>
              <a:buFontTx/>
              <a:buNone/>
              <a:tabLst>
                <a:tab pos="2743200" algn="ctr"/>
                <a:tab pos="5486400" algn="r"/>
              </a:tabLst>
            </a:pPr>
            <a:r>
              <a:rPr kumimoji="0" lang="en-US" b="1" i="0" u="none" strike="noStrike" cap="none" normalizeH="0" baseline="0" dirty="0" smtClean="0">
                <a:ln>
                  <a:noFill/>
                </a:ln>
                <a:solidFill>
                  <a:srgbClr val="000080"/>
                </a:solidFill>
                <a:effectLst/>
                <a:latin typeface="Arial" pitchFamily="34" charset="0"/>
                <a:ea typeface="Times New Roman" pitchFamily="18" charset="0"/>
                <a:cs typeface="Arial" pitchFamily="34" charset="0"/>
              </a:rPr>
              <a:t>Constitutional and Law Reform Commission</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61281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Why Reform the Constitution?</a:t>
            </a:r>
            <a:endParaRPr lang="en-AU" dirty="0"/>
          </a:p>
        </p:txBody>
      </p:sp>
      <p:sp>
        <p:nvSpPr>
          <p:cNvPr id="3" name="Content Placeholder 2"/>
          <p:cNvSpPr>
            <a:spLocks noGrp="1"/>
          </p:cNvSpPr>
          <p:nvPr>
            <p:ph idx="1"/>
          </p:nvPr>
        </p:nvSpPr>
        <p:spPr>
          <a:xfrm>
            <a:off x="1619672" y="1600200"/>
            <a:ext cx="7067127" cy="4525963"/>
          </a:xfrm>
        </p:spPr>
        <p:txBody>
          <a:bodyPr>
            <a:normAutofit/>
          </a:bodyPr>
          <a:lstStyle/>
          <a:p>
            <a:r>
              <a:rPr lang="en-AU" dirty="0"/>
              <a:t>T</a:t>
            </a:r>
            <a:r>
              <a:rPr lang="en-AU" dirty="0" smtClean="0"/>
              <a:t>he following reasons may be offered:</a:t>
            </a:r>
          </a:p>
          <a:p>
            <a:pPr marL="0" indent="0">
              <a:buNone/>
            </a:pPr>
            <a:r>
              <a:rPr lang="en-AU" dirty="0"/>
              <a:t>	</a:t>
            </a:r>
            <a:r>
              <a:rPr lang="en-AU" dirty="0" smtClean="0"/>
              <a:t>1. Cater for new and emerging ideas </a:t>
            </a:r>
          </a:p>
          <a:p>
            <a:pPr marL="0" indent="0">
              <a:buNone/>
            </a:pPr>
            <a:r>
              <a:rPr lang="en-AU" dirty="0"/>
              <a:t>	</a:t>
            </a:r>
            <a:r>
              <a:rPr lang="en-AU" dirty="0" smtClean="0"/>
              <a:t>    (external and internal pressures) </a:t>
            </a:r>
          </a:p>
          <a:p>
            <a:pPr marL="0" indent="0">
              <a:buNone/>
            </a:pPr>
            <a:r>
              <a:rPr lang="en-AU" dirty="0"/>
              <a:t>	</a:t>
            </a:r>
            <a:r>
              <a:rPr lang="en-AU" dirty="0" smtClean="0"/>
              <a:t>2. Change in Government (coup)</a:t>
            </a:r>
          </a:p>
          <a:p>
            <a:pPr marL="0" indent="0">
              <a:buNone/>
            </a:pPr>
            <a:r>
              <a:rPr lang="en-AU" dirty="0"/>
              <a:t>	</a:t>
            </a:r>
            <a:r>
              <a:rPr lang="en-AU" dirty="0" smtClean="0"/>
              <a:t>3. Change in Government agendas</a:t>
            </a:r>
          </a:p>
          <a:p>
            <a:endParaRPr lang="en-AU" dirty="0" smtClean="0"/>
          </a:p>
          <a:p>
            <a:pPr marL="0" indent="0">
              <a:buNone/>
            </a:pPr>
            <a:endParaRPr lang="en-AU" dirty="0" smtClean="0"/>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normAutofit fontScale="90000"/>
          </a:bodyPr>
          <a:lstStyle/>
          <a:p>
            <a:r>
              <a:rPr lang="en-AU" dirty="0" smtClean="0"/>
              <a:t>Reforming the Constitution for Who?</a:t>
            </a:r>
            <a:endParaRPr lang="en-AU" dirty="0"/>
          </a:p>
        </p:txBody>
      </p:sp>
      <p:sp>
        <p:nvSpPr>
          <p:cNvPr id="3" name="Content Placeholder 2"/>
          <p:cNvSpPr>
            <a:spLocks noGrp="1"/>
          </p:cNvSpPr>
          <p:nvPr>
            <p:ph idx="1"/>
          </p:nvPr>
        </p:nvSpPr>
        <p:spPr>
          <a:xfrm>
            <a:off x="1619672" y="1600200"/>
            <a:ext cx="7067127" cy="4525963"/>
          </a:xfrm>
        </p:spPr>
        <p:txBody>
          <a:bodyPr>
            <a:normAutofit fontScale="70000" lnSpcReduction="20000"/>
          </a:bodyPr>
          <a:lstStyle/>
          <a:p>
            <a:r>
              <a:rPr lang="en-AU" dirty="0" smtClean="0"/>
              <a:t>If the three main reasons for reforming the Constitution are:</a:t>
            </a:r>
          </a:p>
          <a:p>
            <a:pPr marL="0" indent="0">
              <a:buNone/>
            </a:pPr>
            <a:r>
              <a:rPr lang="en-AU" dirty="0"/>
              <a:t>	1. </a:t>
            </a:r>
            <a:r>
              <a:rPr lang="en-AU" dirty="0" smtClean="0"/>
              <a:t>Cater </a:t>
            </a:r>
            <a:r>
              <a:rPr lang="en-AU" dirty="0"/>
              <a:t>for new and emerging ideas </a:t>
            </a:r>
          </a:p>
          <a:p>
            <a:pPr marL="0" indent="0">
              <a:buNone/>
            </a:pPr>
            <a:r>
              <a:rPr lang="en-AU" dirty="0"/>
              <a:t>	    (external and internal pressures) </a:t>
            </a:r>
          </a:p>
          <a:p>
            <a:pPr marL="0" indent="0">
              <a:buNone/>
            </a:pPr>
            <a:r>
              <a:rPr lang="en-AU" dirty="0"/>
              <a:t>	2. </a:t>
            </a:r>
            <a:r>
              <a:rPr lang="en-AU" dirty="0" smtClean="0"/>
              <a:t>Change </a:t>
            </a:r>
            <a:r>
              <a:rPr lang="en-AU" dirty="0"/>
              <a:t>in </a:t>
            </a:r>
            <a:r>
              <a:rPr lang="en-AU" dirty="0" smtClean="0"/>
              <a:t>Government </a:t>
            </a:r>
            <a:r>
              <a:rPr lang="en-AU" dirty="0"/>
              <a:t>(coup)</a:t>
            </a:r>
          </a:p>
          <a:p>
            <a:pPr marL="0" indent="0">
              <a:buNone/>
            </a:pPr>
            <a:r>
              <a:rPr lang="en-AU" dirty="0"/>
              <a:t>	3. </a:t>
            </a:r>
            <a:r>
              <a:rPr lang="en-AU" dirty="0" smtClean="0"/>
              <a:t>Change </a:t>
            </a:r>
            <a:r>
              <a:rPr lang="en-AU" dirty="0"/>
              <a:t>in </a:t>
            </a:r>
            <a:r>
              <a:rPr lang="en-AU" dirty="0" smtClean="0"/>
              <a:t>Government agendas</a:t>
            </a:r>
          </a:p>
          <a:p>
            <a:pPr marL="0" indent="0">
              <a:buNone/>
            </a:pPr>
            <a:endParaRPr lang="en-AU" dirty="0" smtClean="0"/>
          </a:p>
          <a:p>
            <a:pPr marL="0" indent="0">
              <a:buNone/>
            </a:pPr>
            <a:r>
              <a:rPr lang="en-AU" dirty="0" smtClean="0"/>
              <a:t> 	</a:t>
            </a:r>
            <a:r>
              <a:rPr lang="en-AU" b="1" i="1" dirty="0" smtClean="0"/>
              <a:t>THEN IN WHOSE INTEREST IS THE</a:t>
            </a:r>
          </a:p>
          <a:p>
            <a:pPr marL="0" indent="0">
              <a:buNone/>
            </a:pPr>
            <a:r>
              <a:rPr lang="en-AU" b="1" i="1" dirty="0"/>
              <a:t>	</a:t>
            </a:r>
            <a:r>
              <a:rPr lang="en-AU" b="1" i="1" dirty="0" smtClean="0"/>
              <a:t>CONSTITUTION BEING REFORMED?</a:t>
            </a:r>
          </a:p>
          <a:p>
            <a:pPr marL="0" indent="0">
              <a:buNone/>
            </a:pPr>
            <a:endParaRPr lang="en-AU" b="1" i="1" dirty="0" smtClean="0"/>
          </a:p>
          <a:p>
            <a:r>
              <a:rPr lang="en-AU" dirty="0" smtClean="0"/>
              <a:t>The main concern for everyone should be “the Change in Government agendas” or the elitist agendas</a:t>
            </a:r>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normAutofit fontScale="90000"/>
          </a:bodyPr>
          <a:lstStyle/>
          <a:p>
            <a:r>
              <a:rPr lang="en-AU" dirty="0" smtClean="0"/>
              <a:t>Cost of Reforming the Constitution</a:t>
            </a:r>
            <a:endParaRPr lang="en-AU" dirty="0"/>
          </a:p>
        </p:txBody>
      </p:sp>
      <p:sp>
        <p:nvSpPr>
          <p:cNvPr id="3" name="Content Placeholder 2"/>
          <p:cNvSpPr>
            <a:spLocks noGrp="1"/>
          </p:cNvSpPr>
          <p:nvPr>
            <p:ph idx="1"/>
          </p:nvPr>
        </p:nvSpPr>
        <p:spPr>
          <a:xfrm>
            <a:off x="1619672" y="1600200"/>
            <a:ext cx="7067127" cy="4525963"/>
          </a:xfrm>
        </p:spPr>
        <p:txBody>
          <a:bodyPr>
            <a:normAutofit fontScale="77500" lnSpcReduction="20000"/>
          </a:bodyPr>
          <a:lstStyle/>
          <a:p>
            <a:r>
              <a:rPr lang="en-AU" dirty="0" smtClean="0"/>
              <a:t>What is the cost of reforming the Constitution? </a:t>
            </a:r>
          </a:p>
          <a:p>
            <a:r>
              <a:rPr lang="en-AU" dirty="0" smtClean="0"/>
              <a:t>The answer depends on the method adopted to push the reform</a:t>
            </a:r>
          </a:p>
          <a:p>
            <a:r>
              <a:rPr lang="en-AU" dirty="0" smtClean="0"/>
              <a:t>If Constitutional Amendment or Legislative reforms require public participation - its expensive (in PNG about US$3 million) </a:t>
            </a:r>
          </a:p>
          <a:p>
            <a:r>
              <a:rPr lang="en-AU" dirty="0"/>
              <a:t>If Constitutional Amendment or Legislative Reform </a:t>
            </a:r>
            <a:r>
              <a:rPr lang="en-AU" dirty="0" smtClean="0"/>
              <a:t>is undertaken by </a:t>
            </a:r>
            <a:r>
              <a:rPr lang="en-AU" dirty="0"/>
              <a:t>State Institutions (in PNG about US$10,000 – 50,000)</a:t>
            </a:r>
          </a:p>
          <a:p>
            <a:r>
              <a:rPr lang="en-AU" dirty="0" smtClean="0"/>
              <a:t>If by Judicial pronouncements (in PNG about US$100,00 -500,00)</a:t>
            </a:r>
          </a:p>
          <a:p>
            <a:r>
              <a:rPr lang="en-AU" dirty="0" smtClean="0"/>
              <a:t>So who will bear the cost???</a:t>
            </a:r>
          </a:p>
          <a:p>
            <a:pPr marL="0" indent="0">
              <a:buNone/>
            </a:pPr>
            <a:endParaRPr lang="en-AU" dirty="0"/>
          </a:p>
          <a:p>
            <a:endParaRPr lang="en-AU" dirty="0" smtClean="0"/>
          </a:p>
          <a:p>
            <a:endParaRPr lang="en-AU" dirty="0" smtClean="0"/>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Sustaining the Rule of Law</a:t>
            </a:r>
            <a:endParaRPr lang="en-AU" dirty="0"/>
          </a:p>
        </p:txBody>
      </p:sp>
      <p:sp>
        <p:nvSpPr>
          <p:cNvPr id="3" name="Content Placeholder 2"/>
          <p:cNvSpPr>
            <a:spLocks noGrp="1"/>
          </p:cNvSpPr>
          <p:nvPr>
            <p:ph idx="1"/>
          </p:nvPr>
        </p:nvSpPr>
        <p:spPr>
          <a:xfrm>
            <a:off x="1619672" y="1600200"/>
            <a:ext cx="7067127" cy="4925143"/>
          </a:xfrm>
        </p:spPr>
        <p:txBody>
          <a:bodyPr>
            <a:normAutofit fontScale="77500" lnSpcReduction="20000"/>
          </a:bodyPr>
          <a:lstStyle/>
          <a:p>
            <a:r>
              <a:rPr lang="en-AU" dirty="0" smtClean="0"/>
              <a:t>Sustaining constitutionalism means sustaining the Rule of Law</a:t>
            </a:r>
          </a:p>
          <a:p>
            <a:r>
              <a:rPr lang="en-AU" dirty="0" smtClean="0"/>
              <a:t>As the dust of the political impasse of 2011 in PNG settled one commentator observed that:</a:t>
            </a:r>
          </a:p>
          <a:p>
            <a:pPr marL="0" indent="0">
              <a:buNone/>
            </a:pPr>
            <a:r>
              <a:rPr lang="en-AU" dirty="0" smtClean="0"/>
              <a:t>	</a:t>
            </a:r>
            <a:r>
              <a:rPr lang="en-AU" b="1" i="1" dirty="0" smtClean="0"/>
              <a:t>Many </a:t>
            </a:r>
            <a:r>
              <a:rPr lang="en-AU" b="1" i="1" dirty="0"/>
              <a:t>commentators raised </a:t>
            </a:r>
            <a:r>
              <a:rPr lang="en-AU" b="1" i="1" dirty="0" smtClean="0"/>
              <a:t>fears </a:t>
            </a:r>
            <a:r>
              <a:rPr lang="en-AU" b="1" i="1" dirty="0"/>
              <a:t>on the </a:t>
            </a:r>
            <a:endParaRPr lang="en-AU" b="1" i="1" dirty="0" smtClean="0"/>
          </a:p>
          <a:p>
            <a:pPr marL="0" indent="0">
              <a:buNone/>
            </a:pPr>
            <a:r>
              <a:rPr lang="en-AU" b="1" i="1" dirty="0"/>
              <a:t>	</a:t>
            </a:r>
            <a:r>
              <a:rPr lang="en-AU" b="1" i="1" dirty="0" smtClean="0"/>
              <a:t>rule </a:t>
            </a:r>
            <a:r>
              <a:rPr lang="en-AU" b="1" i="1" dirty="0"/>
              <a:t>of law in the country and the need </a:t>
            </a:r>
            <a:r>
              <a:rPr lang="en-AU" b="1" i="1" dirty="0" smtClean="0"/>
              <a:t>for</a:t>
            </a:r>
          </a:p>
          <a:p>
            <a:pPr marL="0" indent="0">
              <a:buNone/>
            </a:pPr>
            <a:r>
              <a:rPr lang="en-AU" b="1" i="1" dirty="0"/>
              <a:t>	</a:t>
            </a:r>
            <a:r>
              <a:rPr lang="en-AU" b="1" i="1" dirty="0" smtClean="0"/>
              <a:t>its preservation </a:t>
            </a:r>
            <a:r>
              <a:rPr lang="en-AU" dirty="0" smtClean="0"/>
              <a:t>(</a:t>
            </a:r>
            <a:r>
              <a:rPr lang="en-AU" dirty="0" err="1" smtClean="0"/>
              <a:t>Bal</a:t>
            </a:r>
            <a:r>
              <a:rPr lang="en-AU" dirty="0" smtClean="0"/>
              <a:t> Kama, 2013) </a:t>
            </a:r>
          </a:p>
          <a:p>
            <a:pPr marL="0" indent="0">
              <a:buNone/>
            </a:pPr>
            <a:endParaRPr lang="en-AU" dirty="0" smtClean="0"/>
          </a:p>
          <a:p>
            <a:r>
              <a:rPr lang="en-AU" dirty="0" smtClean="0"/>
              <a:t>This fear should be everyone’s concern</a:t>
            </a:r>
          </a:p>
          <a:p>
            <a:r>
              <a:rPr lang="en-AU" dirty="0" smtClean="0"/>
              <a:t>However, Pacific Island States have shown maturity and resilience in ensuring that their Constitutions remain supreme – as the highest law of the land</a:t>
            </a:r>
          </a:p>
          <a:p>
            <a:pPr marL="0" indent="0">
              <a:buNone/>
            </a:pPr>
            <a:endParaRPr lang="en-AU" dirty="0" smtClean="0"/>
          </a:p>
          <a:p>
            <a:endParaRPr lang="en-AU" dirty="0" smtClean="0"/>
          </a:p>
          <a:p>
            <a:pPr marL="0" indent="0">
              <a:buNone/>
            </a:pPr>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Conclusion</a:t>
            </a:r>
            <a:endParaRPr lang="en-AU" dirty="0"/>
          </a:p>
        </p:txBody>
      </p:sp>
      <p:sp>
        <p:nvSpPr>
          <p:cNvPr id="3" name="Content Placeholder 2"/>
          <p:cNvSpPr>
            <a:spLocks noGrp="1"/>
          </p:cNvSpPr>
          <p:nvPr>
            <p:ph idx="1"/>
          </p:nvPr>
        </p:nvSpPr>
        <p:spPr>
          <a:xfrm>
            <a:off x="1619672" y="1412776"/>
            <a:ext cx="7067127" cy="5112568"/>
          </a:xfrm>
        </p:spPr>
        <p:txBody>
          <a:bodyPr>
            <a:normAutofit fontScale="62500" lnSpcReduction="20000"/>
          </a:bodyPr>
          <a:lstStyle/>
          <a:p>
            <a:r>
              <a:rPr lang="en-AU" dirty="0" smtClean="0"/>
              <a:t>Another friend of mine, Prof Graham Hassall wrote:</a:t>
            </a:r>
          </a:p>
          <a:p>
            <a:pPr marL="0" indent="0">
              <a:buNone/>
            </a:pPr>
            <a:endParaRPr lang="en-AU" dirty="0" smtClean="0"/>
          </a:p>
          <a:p>
            <a:pPr marL="723900" indent="-282575">
              <a:buNone/>
            </a:pPr>
            <a:r>
              <a:rPr lang="en-AU" b="1" i="1" dirty="0" smtClean="0"/>
              <a:t>	As </a:t>
            </a:r>
            <a:r>
              <a:rPr lang="en-AU" b="1" i="1" dirty="0"/>
              <a:t>the modern constitutions [of South Pacific states] remain divorced from </a:t>
            </a:r>
            <a:r>
              <a:rPr lang="en-AU" b="1" i="1" dirty="0" smtClean="0"/>
              <a:t>traditional order </a:t>
            </a:r>
            <a:r>
              <a:rPr lang="en-AU" b="1" i="1" dirty="0"/>
              <a:t>so too does the origin of the law in the will of the people </a:t>
            </a:r>
            <a:r>
              <a:rPr lang="en-AU" b="1" i="1" dirty="0" smtClean="0"/>
              <a:t>remain</a:t>
            </a:r>
            <a:r>
              <a:rPr lang="en-AU" b="1" i="1" dirty="0"/>
              <a:t>, in large part, a </a:t>
            </a:r>
            <a:r>
              <a:rPr lang="en-AU" b="1" i="1" dirty="0" smtClean="0"/>
              <a:t>fiction. This </a:t>
            </a:r>
            <a:r>
              <a:rPr lang="en-AU" b="1" i="1" dirty="0"/>
              <a:t>issue </a:t>
            </a:r>
            <a:r>
              <a:rPr lang="en-AU" b="1" i="1" dirty="0" smtClean="0"/>
              <a:t>is at </a:t>
            </a:r>
            <a:r>
              <a:rPr lang="en-AU" b="1" i="1" dirty="0"/>
              <a:t>the heart of the failure of </a:t>
            </a:r>
            <a:r>
              <a:rPr lang="en-AU" b="1" i="1" dirty="0" smtClean="0"/>
              <a:t>legitimacy </a:t>
            </a:r>
            <a:r>
              <a:rPr lang="en-AU" b="1" i="1" dirty="0"/>
              <a:t>of the rule of law </a:t>
            </a:r>
            <a:r>
              <a:rPr lang="en-AU" b="1" i="1" dirty="0" smtClean="0"/>
              <a:t>in Pacific island states </a:t>
            </a:r>
            <a:r>
              <a:rPr lang="en-AU" dirty="0" smtClean="0"/>
              <a:t>(Quote from McFarlane 2014)</a:t>
            </a:r>
          </a:p>
          <a:p>
            <a:pPr marL="723900" indent="-282575">
              <a:buNone/>
            </a:pPr>
            <a:endParaRPr lang="en-AU" dirty="0"/>
          </a:p>
          <a:p>
            <a:r>
              <a:rPr lang="en-AU" dirty="0" smtClean="0"/>
              <a:t>In my view </a:t>
            </a:r>
            <a:r>
              <a:rPr lang="en-AU" dirty="0"/>
              <a:t>Pacific Island countries have matured over time to move away from ‘constitution’ to ‘constitutionalism’  </a:t>
            </a:r>
          </a:p>
          <a:p>
            <a:r>
              <a:rPr lang="en-AU" dirty="0" smtClean="0"/>
              <a:t>Pacific Constitutions continue to play a pivotal role in maintaining unity amongst the diverse peoples of the South Pacific within each of the State</a:t>
            </a:r>
          </a:p>
          <a:p>
            <a:r>
              <a:rPr lang="en-AU" dirty="0" smtClean="0"/>
              <a:t>Constitutional reforms that have taken place in Pacific Island countries have been smooth and consistent. Constitutional reform is ongoing and must be allowed for the good of the people and the nation State</a:t>
            </a:r>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99592" y="1124744"/>
            <a:ext cx="7787208" cy="5001419"/>
          </a:xfrm>
        </p:spPr>
        <p:txBody>
          <a:bodyPr>
            <a:normAutofit fontScale="77500" lnSpcReduction="20000"/>
          </a:bodyPr>
          <a:lstStyle/>
          <a:p>
            <a:pPr marL="0" indent="0" algn="ctr">
              <a:buNone/>
            </a:pPr>
            <a:r>
              <a:rPr lang="en-AU" dirty="0"/>
              <a:t>For more information contact: </a:t>
            </a:r>
          </a:p>
          <a:p>
            <a:pPr marL="0" indent="0" algn="ctr">
              <a:buNone/>
            </a:pPr>
            <a:r>
              <a:rPr lang="en-AU" dirty="0"/>
              <a:t> </a:t>
            </a:r>
          </a:p>
          <a:p>
            <a:pPr marL="0" indent="0" algn="ctr">
              <a:buNone/>
            </a:pPr>
            <a:r>
              <a:rPr lang="en-AU" dirty="0" err="1"/>
              <a:t>Dr.</a:t>
            </a:r>
            <a:r>
              <a:rPr lang="en-AU" dirty="0"/>
              <a:t> Eric </a:t>
            </a:r>
            <a:r>
              <a:rPr lang="en-AU" dirty="0" err="1" smtClean="0"/>
              <a:t>Kwa</a:t>
            </a:r>
            <a:r>
              <a:rPr lang="en-AU" dirty="0" smtClean="0"/>
              <a:t>, PhD </a:t>
            </a:r>
            <a:endParaRPr lang="en-AU" dirty="0"/>
          </a:p>
          <a:p>
            <a:pPr marL="0" indent="0" algn="ctr">
              <a:buNone/>
            </a:pPr>
            <a:r>
              <a:rPr lang="en-AU" dirty="0"/>
              <a:t>Secretary</a:t>
            </a:r>
          </a:p>
          <a:p>
            <a:pPr marL="0" indent="0" algn="ctr">
              <a:buNone/>
            </a:pPr>
            <a:r>
              <a:rPr lang="en-AU" dirty="0"/>
              <a:t>Constitutional and Law Reform Commission</a:t>
            </a:r>
          </a:p>
          <a:p>
            <a:pPr marL="0" indent="0" algn="ctr">
              <a:buNone/>
            </a:pPr>
            <a:r>
              <a:rPr lang="en-AU" dirty="0"/>
              <a:t>P O Box 3439</a:t>
            </a:r>
          </a:p>
          <a:p>
            <a:pPr marL="0" indent="0" algn="ctr">
              <a:buNone/>
            </a:pPr>
            <a:r>
              <a:rPr lang="en-AU" dirty="0"/>
              <a:t>BOROKO</a:t>
            </a:r>
          </a:p>
          <a:p>
            <a:pPr marL="0" indent="0" algn="ctr">
              <a:buNone/>
            </a:pPr>
            <a:r>
              <a:rPr lang="en-AU" dirty="0"/>
              <a:t>National Capital District</a:t>
            </a:r>
          </a:p>
          <a:p>
            <a:pPr marL="0" indent="0" algn="ctr">
              <a:buNone/>
            </a:pPr>
            <a:r>
              <a:rPr lang="en-AU" dirty="0" err="1"/>
              <a:t>Ph</a:t>
            </a:r>
            <a:r>
              <a:rPr lang="en-AU" dirty="0"/>
              <a:t>: 325 2840/ 325 2862</a:t>
            </a:r>
          </a:p>
          <a:p>
            <a:pPr marL="0" indent="0" algn="ctr">
              <a:buNone/>
            </a:pPr>
            <a:r>
              <a:rPr lang="en-AU" dirty="0"/>
              <a:t>Fax: 325 3375</a:t>
            </a:r>
          </a:p>
          <a:p>
            <a:pPr marL="0" indent="0" algn="ctr">
              <a:buNone/>
            </a:pPr>
            <a:r>
              <a:rPr lang="en-AU" dirty="0"/>
              <a:t> </a:t>
            </a:r>
          </a:p>
          <a:p>
            <a:pPr marL="0" indent="0" algn="ctr">
              <a:buNone/>
            </a:pPr>
            <a:r>
              <a:rPr lang="en-AU" dirty="0"/>
              <a:t>Email </a:t>
            </a:r>
            <a:r>
              <a:rPr lang="en-AU" dirty="0" smtClean="0">
                <a:hlinkClick r:id="rId2"/>
              </a:rPr>
              <a:t>ericlkwa@gmail.com</a:t>
            </a:r>
            <a:r>
              <a:rPr lang="en-AU" dirty="0" smtClean="0"/>
              <a:t> </a:t>
            </a:r>
            <a:endParaRPr lang="en-AU" dirty="0"/>
          </a:p>
          <a:p>
            <a:pPr marL="0" indent="0" algn="ctr">
              <a:buNone/>
            </a:pPr>
            <a:r>
              <a:rPr lang="en-US" dirty="0"/>
              <a:t> </a:t>
            </a:r>
            <a:endParaRPr lang="en-AU" dirty="0"/>
          </a:p>
          <a:p>
            <a:pPr algn="ctr"/>
            <a:endParaRPr lang="en-AU" dirty="0"/>
          </a:p>
        </p:txBody>
      </p:sp>
      <p:pic>
        <p:nvPicPr>
          <p:cNvPr id="5" name="Picture 1" descr="Description: F300B68F"/>
          <p:cNvPicPr>
            <a:picLocks noChangeAspect="1" noChangeArrowheads="1"/>
          </p:cNvPicPr>
          <p:nvPr/>
        </p:nvPicPr>
        <p:blipFill>
          <a:blip r:embed="rId3">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969291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Outline</a:t>
            </a:r>
            <a:endParaRPr lang="en-AU" dirty="0"/>
          </a:p>
        </p:txBody>
      </p:sp>
      <p:sp>
        <p:nvSpPr>
          <p:cNvPr id="3" name="Content Placeholder 2"/>
          <p:cNvSpPr>
            <a:spLocks noGrp="1"/>
          </p:cNvSpPr>
          <p:nvPr>
            <p:ph idx="1"/>
          </p:nvPr>
        </p:nvSpPr>
        <p:spPr>
          <a:xfrm>
            <a:off x="1619672" y="1600200"/>
            <a:ext cx="7067127" cy="4525963"/>
          </a:xfrm>
        </p:spPr>
        <p:txBody>
          <a:bodyPr>
            <a:normAutofit fontScale="77500" lnSpcReduction="20000"/>
          </a:bodyPr>
          <a:lstStyle/>
          <a:p>
            <a:r>
              <a:rPr lang="en-AU" dirty="0" smtClean="0"/>
              <a:t>Introduction </a:t>
            </a:r>
          </a:p>
          <a:p>
            <a:r>
              <a:rPr lang="en-AU" dirty="0" smtClean="0"/>
              <a:t>State of the Pacific Constitutions</a:t>
            </a:r>
          </a:p>
          <a:p>
            <a:r>
              <a:rPr lang="en-AU" dirty="0" smtClean="0"/>
              <a:t>Rhetoric versus Reality</a:t>
            </a:r>
          </a:p>
          <a:p>
            <a:r>
              <a:rPr lang="en-AU" dirty="0" smtClean="0"/>
              <a:t>Constitution and Development</a:t>
            </a:r>
          </a:p>
          <a:p>
            <a:r>
              <a:rPr lang="en-AU" dirty="0" smtClean="0"/>
              <a:t>Implementing Constitutional Provisions</a:t>
            </a:r>
          </a:p>
          <a:p>
            <a:r>
              <a:rPr lang="en-AU" dirty="0" smtClean="0"/>
              <a:t>Reforming Constitutions</a:t>
            </a:r>
          </a:p>
          <a:p>
            <a:r>
              <a:rPr lang="en-AU" dirty="0" smtClean="0"/>
              <a:t>Why Reform the Constitution?</a:t>
            </a:r>
          </a:p>
          <a:p>
            <a:r>
              <a:rPr lang="en-AU" dirty="0" smtClean="0"/>
              <a:t>Reforming the Constitution for Who?</a:t>
            </a:r>
          </a:p>
          <a:p>
            <a:r>
              <a:rPr lang="en-AU" dirty="0" smtClean="0"/>
              <a:t>Cost of Reforming the Constitution</a:t>
            </a:r>
          </a:p>
          <a:p>
            <a:r>
              <a:rPr lang="en-AU" dirty="0" smtClean="0"/>
              <a:t>Sustaining the Rule of Law</a:t>
            </a:r>
          </a:p>
          <a:p>
            <a:r>
              <a:rPr lang="en-AU" smtClean="0"/>
              <a:t>Conclusion</a:t>
            </a:r>
            <a:endParaRPr lang="en-AU" dirty="0" smtClean="0"/>
          </a:p>
          <a:p>
            <a:endParaRPr lang="en-AU" dirty="0" smtClean="0"/>
          </a:p>
          <a:p>
            <a:endParaRPr lang="en-AU" dirty="0" smtClean="0"/>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940835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Introduction</a:t>
            </a:r>
            <a:endParaRPr lang="en-AU" dirty="0"/>
          </a:p>
        </p:txBody>
      </p:sp>
      <p:sp>
        <p:nvSpPr>
          <p:cNvPr id="3" name="Content Placeholder 2"/>
          <p:cNvSpPr>
            <a:spLocks noGrp="1"/>
          </p:cNvSpPr>
          <p:nvPr>
            <p:ph idx="1"/>
          </p:nvPr>
        </p:nvSpPr>
        <p:spPr>
          <a:xfrm>
            <a:off x="1619672" y="1600200"/>
            <a:ext cx="7067127" cy="4525963"/>
          </a:xfrm>
        </p:spPr>
        <p:txBody>
          <a:bodyPr>
            <a:normAutofit fontScale="77500" lnSpcReduction="20000"/>
          </a:bodyPr>
          <a:lstStyle/>
          <a:p>
            <a:r>
              <a:rPr lang="en-AU" dirty="0" smtClean="0"/>
              <a:t>In 1998, a commentator on Pacific Constitutions complained that:</a:t>
            </a:r>
          </a:p>
          <a:p>
            <a:endParaRPr lang="en-AU" dirty="0" smtClean="0"/>
          </a:p>
          <a:p>
            <a:pPr marL="0" indent="0">
              <a:buNone/>
            </a:pPr>
            <a:r>
              <a:rPr lang="en-AU" dirty="0" smtClean="0"/>
              <a:t>	</a:t>
            </a:r>
            <a:r>
              <a:rPr lang="en-AU" i="1" dirty="0" smtClean="0"/>
              <a:t>“Pacific Constitutions are </a:t>
            </a:r>
          </a:p>
          <a:p>
            <a:pPr marL="0" indent="0">
              <a:buNone/>
            </a:pPr>
            <a:r>
              <a:rPr lang="en-AU" i="1" dirty="0"/>
              <a:t>	</a:t>
            </a:r>
            <a:r>
              <a:rPr lang="en-AU" i="1" dirty="0" err="1" smtClean="0"/>
              <a:t>unaccommodative</a:t>
            </a:r>
            <a:r>
              <a:rPr lang="en-AU" i="1" dirty="0" smtClean="0"/>
              <a:t> of new trends and </a:t>
            </a:r>
          </a:p>
          <a:p>
            <a:pPr marL="0" indent="0">
              <a:buNone/>
            </a:pPr>
            <a:r>
              <a:rPr lang="en-AU" i="1" dirty="0"/>
              <a:t>	</a:t>
            </a:r>
            <a:r>
              <a:rPr lang="en-AU" i="1" dirty="0" smtClean="0"/>
              <a:t>ideas and </a:t>
            </a:r>
            <a:r>
              <a:rPr lang="en-AU" b="1" i="1" dirty="0" smtClean="0"/>
              <a:t>URGENTLY NEEDED REVIEW</a:t>
            </a:r>
          </a:p>
          <a:p>
            <a:pPr marL="0" indent="0">
              <a:buNone/>
            </a:pPr>
            <a:r>
              <a:rPr lang="en-AU" b="1" i="1" dirty="0"/>
              <a:t>	</a:t>
            </a:r>
            <a:r>
              <a:rPr lang="en-AU" b="1" i="1" dirty="0" smtClean="0"/>
              <a:t> AND REFORM </a:t>
            </a:r>
            <a:r>
              <a:rPr lang="en-AU" i="1" dirty="0" smtClean="0"/>
              <a:t>”</a:t>
            </a:r>
          </a:p>
          <a:p>
            <a:pPr marL="0" indent="0">
              <a:buNone/>
            </a:pPr>
            <a:r>
              <a:rPr lang="en-AU" dirty="0" smtClean="0"/>
              <a:t>		</a:t>
            </a:r>
            <a:r>
              <a:rPr lang="en-AU" sz="2600" dirty="0" smtClean="0"/>
              <a:t>(Wickliffe, I (1998))</a:t>
            </a:r>
            <a:endParaRPr lang="en-AU" sz="2600" dirty="0"/>
          </a:p>
          <a:p>
            <a:endParaRPr lang="en-AU" dirty="0" smtClean="0"/>
          </a:p>
          <a:p>
            <a:r>
              <a:rPr lang="en-AU" dirty="0" smtClean="0"/>
              <a:t>This morning I present to you my thoughts on the review and reform of Pacific Constitutions with particular emphasis on my experience in PNG</a:t>
            </a:r>
          </a:p>
          <a:p>
            <a:endParaRPr lang="en-AU" dirty="0" smtClean="0"/>
          </a:p>
          <a:p>
            <a:endParaRPr lang="en-AU" dirty="0" smtClean="0"/>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State of Pacific Constitutions</a:t>
            </a:r>
            <a:endParaRPr lang="en-AU" dirty="0"/>
          </a:p>
        </p:txBody>
      </p:sp>
      <p:sp>
        <p:nvSpPr>
          <p:cNvPr id="3" name="Content Placeholder 2"/>
          <p:cNvSpPr>
            <a:spLocks noGrp="1"/>
          </p:cNvSpPr>
          <p:nvPr>
            <p:ph idx="1"/>
          </p:nvPr>
        </p:nvSpPr>
        <p:spPr>
          <a:xfrm>
            <a:off x="1619672" y="1600200"/>
            <a:ext cx="7067127" cy="4925144"/>
          </a:xfrm>
        </p:spPr>
        <p:txBody>
          <a:bodyPr>
            <a:normAutofit fontScale="62500" lnSpcReduction="20000"/>
          </a:bodyPr>
          <a:lstStyle/>
          <a:p>
            <a:r>
              <a:rPr lang="en-AU" dirty="0" smtClean="0"/>
              <a:t>The countries of the South Pacific and particularly the three big States in the region (PNG, Fiji, SI) have been criticised over the years for all kinds of things including:</a:t>
            </a:r>
          </a:p>
          <a:p>
            <a:pPr marL="0" indent="0">
              <a:buNone/>
            </a:pPr>
            <a:r>
              <a:rPr lang="en-AU" dirty="0"/>
              <a:t>	</a:t>
            </a:r>
            <a:r>
              <a:rPr lang="en-AU" dirty="0" smtClean="0"/>
              <a:t>1. corruption</a:t>
            </a:r>
          </a:p>
          <a:p>
            <a:pPr marL="0" indent="0">
              <a:buNone/>
            </a:pPr>
            <a:r>
              <a:rPr lang="en-AU" dirty="0"/>
              <a:t>	</a:t>
            </a:r>
            <a:r>
              <a:rPr lang="en-AU" dirty="0" smtClean="0"/>
              <a:t>2. political instability</a:t>
            </a:r>
          </a:p>
          <a:p>
            <a:pPr marL="0" indent="0">
              <a:buNone/>
            </a:pPr>
            <a:r>
              <a:rPr lang="en-AU" dirty="0"/>
              <a:t>	</a:t>
            </a:r>
            <a:r>
              <a:rPr lang="en-AU" dirty="0" smtClean="0"/>
              <a:t>3. low HDI, </a:t>
            </a:r>
            <a:r>
              <a:rPr lang="en-AU" dirty="0" err="1" smtClean="0"/>
              <a:t>etc</a:t>
            </a:r>
            <a:endParaRPr lang="en-AU" dirty="0" smtClean="0"/>
          </a:p>
          <a:p>
            <a:r>
              <a:rPr lang="en-AU" dirty="0" smtClean="0"/>
              <a:t>However, my good friend, Emeritus Prof Ted </a:t>
            </a:r>
            <a:r>
              <a:rPr lang="en-AU" dirty="0" err="1" smtClean="0"/>
              <a:t>Wolfers</a:t>
            </a:r>
            <a:r>
              <a:rPr lang="en-AU" dirty="0" smtClean="0"/>
              <a:t> always encourages me with this one basic truth:</a:t>
            </a:r>
          </a:p>
          <a:p>
            <a:endParaRPr lang="en-AU" dirty="0" smtClean="0"/>
          </a:p>
          <a:p>
            <a:pPr marL="0" indent="0">
              <a:buNone/>
            </a:pPr>
            <a:r>
              <a:rPr lang="en-AU" dirty="0"/>
              <a:t>	</a:t>
            </a:r>
            <a:r>
              <a:rPr lang="en-AU" b="1" i="1" dirty="0" smtClean="0"/>
              <a:t>Pacific Constitutions and particularly PNG, have remained</a:t>
            </a:r>
          </a:p>
          <a:p>
            <a:pPr marL="0" indent="0">
              <a:buNone/>
            </a:pPr>
            <a:r>
              <a:rPr lang="en-AU" b="1" i="1" dirty="0"/>
              <a:t>	</a:t>
            </a:r>
            <a:r>
              <a:rPr lang="en-AU" b="1" i="1" dirty="0" smtClean="0"/>
              <a:t> resilient and unbroken (apart from Fiji) for over 40 </a:t>
            </a:r>
          </a:p>
          <a:p>
            <a:pPr marL="0" indent="0">
              <a:buNone/>
            </a:pPr>
            <a:r>
              <a:rPr lang="en-AU" b="1" i="1" dirty="0"/>
              <a:t>	</a:t>
            </a:r>
            <a:r>
              <a:rPr lang="en-AU" b="1" i="1" dirty="0" smtClean="0"/>
              <a:t>years</a:t>
            </a:r>
          </a:p>
          <a:p>
            <a:pPr marL="0" indent="0">
              <a:buNone/>
            </a:pPr>
            <a:endParaRPr lang="en-AU" dirty="0" smtClean="0"/>
          </a:p>
          <a:p>
            <a:r>
              <a:rPr lang="en-AU" dirty="0" smtClean="0"/>
              <a:t>Pacific Constitution have been and continue to be the cornerstone of Pacific nations and their development as nation Sates. </a:t>
            </a:r>
          </a:p>
          <a:p>
            <a:pPr marL="0" indent="0">
              <a:buNone/>
            </a:pPr>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Rhetoric v Reality</a:t>
            </a:r>
            <a:endParaRPr lang="en-AU" dirty="0"/>
          </a:p>
        </p:txBody>
      </p:sp>
      <p:sp>
        <p:nvSpPr>
          <p:cNvPr id="3" name="Content Placeholder 2"/>
          <p:cNvSpPr>
            <a:spLocks noGrp="1"/>
          </p:cNvSpPr>
          <p:nvPr>
            <p:ph idx="1"/>
          </p:nvPr>
        </p:nvSpPr>
        <p:spPr>
          <a:xfrm>
            <a:off x="1619672" y="1600200"/>
            <a:ext cx="7067127" cy="4525963"/>
          </a:xfrm>
        </p:spPr>
        <p:txBody>
          <a:bodyPr>
            <a:normAutofit fontScale="62500" lnSpcReduction="20000"/>
          </a:bodyPr>
          <a:lstStyle/>
          <a:p>
            <a:r>
              <a:rPr lang="en-AU" dirty="0"/>
              <a:t>The political and ethnic tensions in PNG, SI, Fiji, Tonga and Vanuatu </a:t>
            </a:r>
            <a:r>
              <a:rPr lang="en-AU" dirty="0" smtClean="0"/>
              <a:t>highlight the reality of a changing modern contemporary society where the struggle between traditional norms and values clash with modern ideals</a:t>
            </a:r>
            <a:endParaRPr lang="en-AU" dirty="0"/>
          </a:p>
          <a:p>
            <a:r>
              <a:rPr lang="en-AU" dirty="0" smtClean="0"/>
              <a:t> A statement from the Founding Father of PNG, Grand Chief, Sir Michael </a:t>
            </a:r>
            <a:r>
              <a:rPr lang="en-AU" dirty="0" err="1" smtClean="0"/>
              <a:t>Somare</a:t>
            </a:r>
            <a:r>
              <a:rPr lang="en-AU" dirty="0" smtClean="0"/>
              <a:t> amplifies the point:</a:t>
            </a:r>
          </a:p>
          <a:p>
            <a:pPr marL="0" indent="0">
              <a:buNone/>
            </a:pPr>
            <a:endParaRPr lang="en-AU" dirty="0" smtClean="0"/>
          </a:p>
          <a:p>
            <a:pPr marL="0" indent="0">
              <a:buNone/>
            </a:pPr>
            <a:r>
              <a:rPr lang="en-AU" dirty="0"/>
              <a:t>	</a:t>
            </a:r>
            <a:r>
              <a:rPr lang="en-AU" b="1" i="1" dirty="0" smtClean="0"/>
              <a:t>“My aim for independence was for a united Papua</a:t>
            </a:r>
          </a:p>
          <a:p>
            <a:pPr marL="0" indent="0">
              <a:buNone/>
            </a:pPr>
            <a:r>
              <a:rPr lang="en-AU" b="1" i="1" dirty="0" smtClean="0"/>
              <a:t>	New Guinea, where everyone was equal and happy” </a:t>
            </a:r>
          </a:p>
          <a:p>
            <a:pPr marL="0" indent="0">
              <a:buNone/>
            </a:pPr>
            <a:endParaRPr lang="en-AU" dirty="0" smtClean="0"/>
          </a:p>
          <a:p>
            <a:r>
              <a:rPr lang="en-AU" dirty="0" smtClean="0"/>
              <a:t>The guiding principle of the Pacific independence Constitutions was – unity!</a:t>
            </a:r>
          </a:p>
          <a:p>
            <a:r>
              <a:rPr lang="en-AU" dirty="0" smtClean="0"/>
              <a:t>Is the unity of our people still guaranteed under our independence Constitutions?</a:t>
            </a:r>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Constitution and Development</a:t>
            </a:r>
            <a:endParaRPr lang="en-AU" dirty="0"/>
          </a:p>
        </p:txBody>
      </p:sp>
      <p:sp>
        <p:nvSpPr>
          <p:cNvPr id="3" name="Content Placeholder 2"/>
          <p:cNvSpPr>
            <a:spLocks noGrp="1"/>
          </p:cNvSpPr>
          <p:nvPr>
            <p:ph idx="1"/>
          </p:nvPr>
        </p:nvSpPr>
        <p:spPr>
          <a:xfrm>
            <a:off x="1619672" y="1600200"/>
            <a:ext cx="7067127" cy="4525963"/>
          </a:xfrm>
        </p:spPr>
        <p:txBody>
          <a:bodyPr>
            <a:normAutofit fontScale="92500" lnSpcReduction="10000"/>
          </a:bodyPr>
          <a:lstStyle/>
          <a:p>
            <a:r>
              <a:rPr lang="en-AU" dirty="0" smtClean="0"/>
              <a:t>There is little discussion about the role of Constitutions in national development </a:t>
            </a:r>
          </a:p>
          <a:p>
            <a:r>
              <a:rPr lang="en-AU" dirty="0" smtClean="0"/>
              <a:t>Commentaries on development push National Constitutions to the corner of the debate as bygone monoliths</a:t>
            </a:r>
          </a:p>
          <a:p>
            <a:r>
              <a:rPr lang="en-AU" dirty="0" smtClean="0"/>
              <a:t>For Pacific Island </a:t>
            </a:r>
            <a:r>
              <a:rPr lang="en-AU" dirty="0"/>
              <a:t>C</a:t>
            </a:r>
            <a:r>
              <a:rPr lang="en-AU" dirty="0" smtClean="0"/>
              <a:t>ountries the nexus between this law and development is critical</a:t>
            </a:r>
          </a:p>
          <a:p>
            <a:r>
              <a:rPr lang="en-AU" dirty="0" smtClean="0"/>
              <a:t>Constitutions do influence development outcomes significantly   </a:t>
            </a:r>
          </a:p>
          <a:p>
            <a:endParaRPr lang="en-AU" dirty="0" smtClean="0"/>
          </a:p>
          <a:p>
            <a:endParaRPr lang="en-AU" dirty="0" smtClean="0"/>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normAutofit fontScale="90000"/>
          </a:bodyPr>
          <a:lstStyle/>
          <a:p>
            <a:r>
              <a:rPr lang="en-AU" dirty="0" smtClean="0"/>
              <a:t>Implementing Constitutional Provisions</a:t>
            </a:r>
            <a:endParaRPr lang="en-AU" dirty="0"/>
          </a:p>
        </p:txBody>
      </p:sp>
      <p:sp>
        <p:nvSpPr>
          <p:cNvPr id="3" name="Content Placeholder 2"/>
          <p:cNvSpPr>
            <a:spLocks noGrp="1"/>
          </p:cNvSpPr>
          <p:nvPr>
            <p:ph idx="1"/>
          </p:nvPr>
        </p:nvSpPr>
        <p:spPr>
          <a:xfrm>
            <a:off x="1619672" y="1600200"/>
            <a:ext cx="7067127" cy="4525963"/>
          </a:xfrm>
        </p:spPr>
        <p:txBody>
          <a:bodyPr>
            <a:normAutofit fontScale="70000" lnSpcReduction="20000"/>
          </a:bodyPr>
          <a:lstStyle/>
          <a:p>
            <a:r>
              <a:rPr lang="en-AU" dirty="0" smtClean="0"/>
              <a:t>Are Pacific Constitutions being fully  implemented?</a:t>
            </a:r>
          </a:p>
          <a:p>
            <a:r>
              <a:rPr lang="en-AU" dirty="0" smtClean="0"/>
              <a:t>The classic example of the Constitution of Kingdom of Tonga answers this question:</a:t>
            </a:r>
          </a:p>
          <a:p>
            <a:pPr marL="0" indent="0">
              <a:buNone/>
            </a:pPr>
            <a:endParaRPr lang="en-AU" dirty="0" smtClean="0"/>
          </a:p>
          <a:p>
            <a:pPr marL="0" indent="0">
              <a:buNone/>
            </a:pPr>
            <a:r>
              <a:rPr lang="en-AU" dirty="0"/>
              <a:t>	</a:t>
            </a:r>
            <a:r>
              <a:rPr lang="en-AU" dirty="0" smtClean="0"/>
              <a:t>It is the oldest Constitution in the region</a:t>
            </a:r>
          </a:p>
          <a:p>
            <a:pPr marL="0" indent="0">
              <a:buNone/>
            </a:pPr>
            <a:r>
              <a:rPr lang="en-AU" dirty="0"/>
              <a:t>	</a:t>
            </a:r>
            <a:r>
              <a:rPr lang="en-AU" dirty="0" smtClean="0"/>
              <a:t>has been in existence since 1875</a:t>
            </a:r>
          </a:p>
          <a:p>
            <a:pPr marL="0" indent="0">
              <a:buNone/>
            </a:pPr>
            <a:endParaRPr lang="en-AU" dirty="0" smtClean="0"/>
          </a:p>
          <a:p>
            <a:r>
              <a:rPr lang="en-AU" dirty="0" smtClean="0"/>
              <a:t>The proponents of the Transplantation Theory argue that it’s hard to implement Pacific Constitutions</a:t>
            </a:r>
          </a:p>
          <a:p>
            <a:r>
              <a:rPr lang="en-AU" dirty="0" smtClean="0"/>
              <a:t>This may be true, but the Pacific Constitutions have, are, and continue to serve their purpose – national unity and development</a:t>
            </a:r>
          </a:p>
          <a:p>
            <a:r>
              <a:rPr lang="en-AU" dirty="0" smtClean="0"/>
              <a:t>The existence of Pacific Island states manifest the strength and character of their Constitutions</a:t>
            </a:r>
          </a:p>
          <a:p>
            <a:endParaRPr lang="en-AU" dirty="0" smtClean="0"/>
          </a:p>
          <a:p>
            <a:endParaRPr lang="en-AU" dirty="0" smtClean="0"/>
          </a:p>
          <a:p>
            <a:endParaRPr lang="en-AU" dirty="0" smtClean="0"/>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lstStyle/>
          <a:p>
            <a:r>
              <a:rPr lang="en-AU" dirty="0" smtClean="0"/>
              <a:t>Reforming Constitutions</a:t>
            </a:r>
            <a:endParaRPr lang="en-AU" dirty="0"/>
          </a:p>
        </p:txBody>
      </p:sp>
      <p:sp>
        <p:nvSpPr>
          <p:cNvPr id="3" name="Content Placeholder 2"/>
          <p:cNvSpPr>
            <a:spLocks noGrp="1"/>
          </p:cNvSpPr>
          <p:nvPr>
            <p:ph idx="1"/>
          </p:nvPr>
        </p:nvSpPr>
        <p:spPr>
          <a:xfrm>
            <a:off x="1619672" y="1600200"/>
            <a:ext cx="7067127" cy="4525963"/>
          </a:xfrm>
        </p:spPr>
        <p:txBody>
          <a:bodyPr>
            <a:normAutofit fontScale="92500" lnSpcReduction="10000"/>
          </a:bodyPr>
          <a:lstStyle/>
          <a:p>
            <a:r>
              <a:rPr lang="en-AU" dirty="0" smtClean="0"/>
              <a:t>Do we need to reform Constitutions? </a:t>
            </a:r>
          </a:p>
          <a:p>
            <a:r>
              <a:rPr lang="en-AU" dirty="0" smtClean="0"/>
              <a:t>Given that most Pacific Constitutions are descriptive, reviewing them often to keep pace with the change in society is imperative</a:t>
            </a:r>
          </a:p>
          <a:p>
            <a:r>
              <a:rPr lang="en-AU" dirty="0" smtClean="0"/>
              <a:t>The framers of the Pacific Constitutions were mindful of this reality and so made provisions for amendments to the Constitution </a:t>
            </a:r>
          </a:p>
          <a:p>
            <a:pPr marL="0" indent="0">
              <a:buNone/>
            </a:pPr>
            <a:r>
              <a:rPr lang="en-AU" dirty="0" smtClean="0"/>
              <a:t>	Example: PNG Constitution ss12-17</a:t>
            </a:r>
          </a:p>
          <a:p>
            <a:endParaRPr lang="en-AU" dirty="0" smtClean="0"/>
          </a:p>
          <a:p>
            <a:endParaRPr lang="en-AU" dirty="0" smtClean="0"/>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45433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1143000"/>
          </a:xfrm>
        </p:spPr>
        <p:txBody>
          <a:bodyPr>
            <a:normAutofit fontScale="90000"/>
          </a:bodyPr>
          <a:lstStyle/>
          <a:p>
            <a:r>
              <a:rPr lang="en-AU" dirty="0" smtClean="0"/>
              <a:t>How do we Reform Constitutions?</a:t>
            </a:r>
            <a:endParaRPr lang="en-AU" dirty="0"/>
          </a:p>
        </p:txBody>
      </p:sp>
      <p:sp>
        <p:nvSpPr>
          <p:cNvPr id="3" name="Content Placeholder 2"/>
          <p:cNvSpPr>
            <a:spLocks noGrp="1"/>
          </p:cNvSpPr>
          <p:nvPr>
            <p:ph idx="1"/>
          </p:nvPr>
        </p:nvSpPr>
        <p:spPr>
          <a:xfrm>
            <a:off x="1619672" y="1600200"/>
            <a:ext cx="7067127" cy="4525963"/>
          </a:xfrm>
        </p:spPr>
        <p:txBody>
          <a:bodyPr>
            <a:normAutofit/>
          </a:bodyPr>
          <a:lstStyle/>
          <a:p>
            <a:r>
              <a:rPr lang="en-AU" dirty="0" smtClean="0"/>
              <a:t>There are several ways Constitutions are reformed. These include:</a:t>
            </a:r>
          </a:p>
          <a:p>
            <a:pPr marL="0" indent="0">
              <a:buNone/>
            </a:pPr>
            <a:r>
              <a:rPr lang="en-AU" dirty="0"/>
              <a:t>	</a:t>
            </a:r>
            <a:r>
              <a:rPr lang="en-AU" dirty="0" smtClean="0"/>
              <a:t>1. Constitutional Amendment</a:t>
            </a:r>
          </a:p>
          <a:p>
            <a:pPr marL="0" indent="0">
              <a:buNone/>
            </a:pPr>
            <a:r>
              <a:rPr lang="en-AU" dirty="0"/>
              <a:t>	</a:t>
            </a:r>
            <a:r>
              <a:rPr lang="en-AU" dirty="0" smtClean="0"/>
              <a:t>2. Judicial pronouncements</a:t>
            </a:r>
          </a:p>
          <a:p>
            <a:pPr marL="0" indent="0">
              <a:buNone/>
            </a:pPr>
            <a:r>
              <a:rPr lang="en-AU" dirty="0"/>
              <a:t>	</a:t>
            </a:r>
            <a:r>
              <a:rPr lang="en-AU" dirty="0" smtClean="0"/>
              <a:t>3. Legislative reforms</a:t>
            </a:r>
          </a:p>
          <a:p>
            <a:r>
              <a:rPr lang="en-AU" dirty="0" smtClean="0"/>
              <a:t>In most Pacific jurisdictions, observers focus more on the two former methods than the third</a:t>
            </a:r>
          </a:p>
          <a:p>
            <a:endParaRPr lang="en-AU" dirty="0" smtClean="0"/>
          </a:p>
          <a:p>
            <a:endParaRPr lang="en-AU" dirty="0" smtClean="0"/>
          </a:p>
          <a:p>
            <a:endParaRPr lang="en-AU" dirty="0"/>
          </a:p>
        </p:txBody>
      </p:sp>
      <p:pic>
        <p:nvPicPr>
          <p:cNvPr id="4" name="Picture 1" descr="Description: F300B68F"/>
          <p:cNvPicPr>
            <a:picLocks noChangeAspect="1" noChangeArrowheads="1"/>
          </p:cNvPicPr>
          <p:nvPr/>
        </p:nvPicPr>
        <p:blipFill>
          <a:blip r:embed="rId2">
            <a:extLst>
              <a:ext uri="{28A0092B-C50C-407E-A947-70E740481C1C}">
                <a14:useLocalDpi xmlns:a14="http://schemas.microsoft.com/office/drawing/2010/main" val="0"/>
              </a:ext>
            </a:extLst>
          </a:blip>
          <a:srcRect l="32263" t="22272" r="31628" b="9453"/>
          <a:stretch>
            <a:fillRect/>
          </a:stretch>
        </p:blipFill>
        <p:spPr bwMode="auto">
          <a:xfrm>
            <a:off x="-5711" y="1"/>
            <a:ext cx="6604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835524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1868</TotalTime>
  <Words>479</Words>
  <Application>Microsoft Office PowerPoint</Application>
  <PresentationFormat>On-screen Show (4:3)</PresentationFormat>
  <Paragraphs>149</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 Challenges of Constitutional Reforms in the 21st Century </vt:lpstr>
      <vt:lpstr>Outline</vt:lpstr>
      <vt:lpstr>Introduction</vt:lpstr>
      <vt:lpstr>State of Pacific Constitutions</vt:lpstr>
      <vt:lpstr>Rhetoric v Reality</vt:lpstr>
      <vt:lpstr>Constitution and Development</vt:lpstr>
      <vt:lpstr>Implementing Constitutional Provisions</vt:lpstr>
      <vt:lpstr>Reforming Constitutions</vt:lpstr>
      <vt:lpstr>How do we Reform Constitutions?</vt:lpstr>
      <vt:lpstr>Why Reform the Constitution?</vt:lpstr>
      <vt:lpstr>Reforming the Constitution for Who?</vt:lpstr>
      <vt:lpstr>Cost of Reforming the Constitution</vt:lpstr>
      <vt:lpstr>Sustaining the Rule of Law</vt:lpstr>
      <vt:lpstr>Conclusion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CEDAW LEGISLATIVE REVIEW PROGRAM</dc:title>
  <dc:creator>Mary Fairio</dc:creator>
  <cp:lastModifiedBy>uspstaff</cp:lastModifiedBy>
  <cp:revision>106</cp:revision>
  <cp:lastPrinted>2016-06-30T22:44:51Z</cp:lastPrinted>
  <dcterms:created xsi:type="dcterms:W3CDTF">2015-11-14T17:04:35Z</dcterms:created>
  <dcterms:modified xsi:type="dcterms:W3CDTF">2016-11-22T23:19:12Z</dcterms:modified>
</cp:coreProperties>
</file>