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7" r:id="rId6"/>
    <p:sldId id="268" r:id="rId7"/>
    <p:sldId id="275" r:id="rId8"/>
    <p:sldId id="273" r:id="rId9"/>
    <p:sldId id="276" r:id="rId10"/>
    <p:sldId id="277" r:id="rId11"/>
    <p:sldId id="269" r:id="rId12"/>
    <p:sldId id="278" r:id="rId13"/>
    <p:sldId id="272" r:id="rId14"/>
    <p:sldId id="266" r:id="rId15"/>
    <p:sldId id="274" r:id="rId16"/>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12" autoAdjust="0"/>
    <p:restoredTop sz="94660"/>
  </p:normalViewPr>
  <p:slideViewPr>
    <p:cSldViewPr snapToGrid="0">
      <p:cViewPr varScale="1">
        <p:scale>
          <a:sx n="74" d="100"/>
          <a:sy n="74" d="100"/>
        </p:scale>
        <p:origin x="32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11/23/2016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11/23/2016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11/23/2016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11/23/2016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956738"/>
            <a:ext cx="9448800" cy="1825096"/>
          </a:xfrm>
        </p:spPr>
        <p:txBody>
          <a:bodyPr>
            <a:normAutofit/>
          </a:bodyPr>
          <a:lstStyle/>
          <a:p>
            <a:pPr algn="ctr"/>
            <a:r>
              <a:rPr lang="en-AU" sz="4400" dirty="0" smtClean="0"/>
              <a:t>Pacific constitutional networking conference</a:t>
            </a:r>
            <a:endParaRPr lang="en-AU" sz="4400" dirty="0"/>
          </a:p>
        </p:txBody>
      </p:sp>
      <p:sp>
        <p:nvSpPr>
          <p:cNvPr id="3" name="Subtitle 2"/>
          <p:cNvSpPr>
            <a:spLocks noGrp="1"/>
          </p:cNvSpPr>
          <p:nvPr>
            <p:ph type="subTitle" idx="1"/>
          </p:nvPr>
        </p:nvSpPr>
        <p:spPr>
          <a:xfrm>
            <a:off x="1049867" y="4763035"/>
            <a:ext cx="9448800" cy="1716231"/>
          </a:xfrm>
        </p:spPr>
        <p:txBody>
          <a:bodyPr>
            <a:noAutofit/>
          </a:bodyPr>
          <a:lstStyle/>
          <a:p>
            <a:pPr algn="ctr"/>
            <a:r>
              <a:rPr lang="en-AU" sz="1600" dirty="0" smtClean="0"/>
              <a:t>University of South Pacific,  Port Vila, Vanuatu</a:t>
            </a:r>
          </a:p>
          <a:p>
            <a:pPr algn="ctr"/>
            <a:r>
              <a:rPr lang="en-AU" sz="1600" dirty="0" smtClean="0"/>
              <a:t>23</a:t>
            </a:r>
            <a:r>
              <a:rPr lang="en-AU" sz="1600" baseline="30000" dirty="0" smtClean="0"/>
              <a:t>rd</a:t>
            </a:r>
            <a:r>
              <a:rPr lang="en-AU" sz="1600" dirty="0" smtClean="0"/>
              <a:t> -25</a:t>
            </a:r>
            <a:r>
              <a:rPr lang="en-AU" sz="1600" baseline="30000" dirty="0" smtClean="0"/>
              <a:t>th</a:t>
            </a:r>
            <a:r>
              <a:rPr lang="en-AU" sz="1600" dirty="0" smtClean="0"/>
              <a:t> November 2016</a:t>
            </a:r>
            <a:endParaRPr lang="en-AU" sz="1600" dirty="0"/>
          </a:p>
        </p:txBody>
      </p:sp>
      <p:sp>
        <p:nvSpPr>
          <p:cNvPr id="5" name="TextBox 4"/>
          <p:cNvSpPr txBox="1"/>
          <p:nvPr/>
        </p:nvSpPr>
        <p:spPr>
          <a:xfrm>
            <a:off x="1735668" y="3628501"/>
            <a:ext cx="7332132" cy="923330"/>
          </a:xfrm>
          <a:prstGeom prst="rect">
            <a:avLst/>
          </a:prstGeom>
          <a:noFill/>
        </p:spPr>
        <p:txBody>
          <a:bodyPr wrap="square" rtlCol="0">
            <a:spAutoFit/>
          </a:bodyPr>
          <a:lstStyle/>
          <a:p>
            <a:r>
              <a:rPr lang="en-AU" dirty="0"/>
              <a:t>The role of customary authorities in the Constitution compared to customary roles – Manus case study </a:t>
            </a:r>
          </a:p>
          <a:p>
            <a:endParaRPr lang="en-AU" dirty="0"/>
          </a:p>
        </p:txBody>
      </p:sp>
      <p:sp>
        <p:nvSpPr>
          <p:cNvPr id="6" name="TextBox 5"/>
          <p:cNvSpPr txBox="1"/>
          <p:nvPr/>
        </p:nvSpPr>
        <p:spPr>
          <a:xfrm>
            <a:off x="8187267" y="5621150"/>
            <a:ext cx="3158066" cy="1200329"/>
          </a:xfrm>
          <a:prstGeom prst="rect">
            <a:avLst/>
          </a:prstGeom>
          <a:noFill/>
        </p:spPr>
        <p:txBody>
          <a:bodyPr wrap="square" rtlCol="0">
            <a:spAutoFit/>
          </a:bodyPr>
          <a:lstStyle/>
          <a:p>
            <a:r>
              <a:rPr lang="en-AU" dirty="0" smtClean="0"/>
              <a:t>Presented By: Lucy Mathew- Legal Officer- PNG Constitutional &amp; Law Reform Commission</a:t>
            </a:r>
            <a:endParaRPr lang="en-AU" dirty="0"/>
          </a:p>
        </p:txBody>
      </p:sp>
    </p:spTree>
    <p:extLst>
      <p:ext uri="{BB962C8B-B14F-4D97-AF65-F5344CB8AC3E}">
        <p14:creationId xmlns:p14="http://schemas.microsoft.com/office/powerpoint/2010/main" val="960535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continued</a:t>
            </a:r>
            <a:endParaRPr lang="en-AU" dirty="0"/>
          </a:p>
        </p:txBody>
      </p:sp>
      <p:sp>
        <p:nvSpPr>
          <p:cNvPr id="3" name="Content Placeholder 2"/>
          <p:cNvSpPr>
            <a:spLocks noGrp="1"/>
          </p:cNvSpPr>
          <p:nvPr>
            <p:ph idx="1"/>
          </p:nvPr>
        </p:nvSpPr>
        <p:spPr/>
        <p:txBody>
          <a:bodyPr/>
          <a:lstStyle/>
          <a:p>
            <a:r>
              <a:rPr lang="en-AU" sz="3200" dirty="0" smtClean="0"/>
              <a:t>Comparing traditional role to constitutional role</a:t>
            </a:r>
          </a:p>
          <a:p>
            <a:pPr lvl="1"/>
            <a:r>
              <a:rPr lang="en-AU" sz="3200" dirty="0" smtClean="0"/>
              <a:t>Constitution has given the chief only one role- legislator.</a:t>
            </a:r>
          </a:p>
          <a:p>
            <a:pPr lvl="1"/>
            <a:r>
              <a:rPr lang="en-AU" sz="3200" dirty="0" smtClean="0"/>
              <a:t>Under custom, chiefs </a:t>
            </a:r>
            <a:r>
              <a:rPr lang="en-AU" sz="3200" dirty="0" smtClean="0"/>
              <a:t>played a number of important roles, </a:t>
            </a:r>
            <a:r>
              <a:rPr lang="en-AU" sz="3200" dirty="0" smtClean="0"/>
              <a:t>which includes but not limited to: leadership, decision makers, mediators, peace makers, warriors, protectors etc.</a:t>
            </a:r>
          </a:p>
          <a:p>
            <a:pPr lvl="1"/>
            <a:endParaRPr lang="en-AU" dirty="0" smtClean="0"/>
          </a:p>
          <a:p>
            <a:pPr lvl="1"/>
            <a:endParaRPr lang="en-AU" dirty="0"/>
          </a:p>
        </p:txBody>
      </p:sp>
    </p:spTree>
    <p:extLst>
      <p:ext uri="{BB962C8B-B14F-4D97-AF65-F5344CB8AC3E}">
        <p14:creationId xmlns:p14="http://schemas.microsoft.com/office/powerpoint/2010/main" val="104946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Part f. Findings</a:t>
            </a:r>
            <a:endParaRPr lang="en-AU" dirty="0"/>
          </a:p>
        </p:txBody>
      </p:sp>
      <p:sp>
        <p:nvSpPr>
          <p:cNvPr id="3" name="Content Placeholder 2"/>
          <p:cNvSpPr>
            <a:spLocks noGrp="1"/>
          </p:cNvSpPr>
          <p:nvPr>
            <p:ph idx="1"/>
          </p:nvPr>
        </p:nvSpPr>
        <p:spPr>
          <a:xfrm>
            <a:off x="685800" y="1854558"/>
            <a:ext cx="10820400" cy="4364127"/>
          </a:xfrm>
        </p:spPr>
        <p:txBody>
          <a:bodyPr>
            <a:normAutofit lnSpcReduction="10000"/>
          </a:bodyPr>
          <a:lstStyle/>
          <a:p>
            <a:endParaRPr lang="en-AU" dirty="0"/>
          </a:p>
          <a:p>
            <a:pPr lvl="0"/>
            <a:r>
              <a:rPr lang="en-AU" dirty="0"/>
              <a:t>Roles played by Manus chiefs as their customary role has more significance had outcome than their role as legislators;</a:t>
            </a:r>
          </a:p>
          <a:p>
            <a:pPr lvl="0"/>
            <a:r>
              <a:rPr lang="en-AU" dirty="0"/>
              <a:t>Manus people had an organised social </a:t>
            </a:r>
            <a:r>
              <a:rPr lang="en-AU" dirty="0" smtClean="0"/>
              <a:t>and political structure </a:t>
            </a:r>
            <a:r>
              <a:rPr lang="en-AU" dirty="0"/>
              <a:t>with the Chief as the head of the society.</a:t>
            </a:r>
          </a:p>
          <a:p>
            <a:pPr lvl="0"/>
            <a:r>
              <a:rPr lang="en-AU" dirty="0"/>
              <a:t>Leadership style of Chiefs are admirable as they executed their duties on principles of love, care and generosity. </a:t>
            </a:r>
            <a:r>
              <a:rPr lang="en-AU" dirty="0" smtClean="0"/>
              <a:t>However, not all Chiefs executed their duties upon </a:t>
            </a:r>
            <a:r>
              <a:rPr lang="en-AU" dirty="0" smtClean="0"/>
              <a:t>these </a:t>
            </a:r>
            <a:r>
              <a:rPr lang="en-AU" dirty="0" smtClean="0"/>
              <a:t>principles, as not all human have similar adorable personalities. </a:t>
            </a:r>
            <a:endParaRPr lang="en-AU" dirty="0"/>
          </a:p>
          <a:p>
            <a:pPr lvl="0"/>
            <a:r>
              <a:rPr lang="en-AU" dirty="0"/>
              <a:t>The Constitution through the Organic Law has given the chiefs the role of a Legislator but they were more of implementers/service providers, in their customary roles. The chiefs in their customary roles performed </a:t>
            </a:r>
            <a:r>
              <a:rPr lang="en-AU" dirty="0" smtClean="0"/>
              <a:t>these </a:t>
            </a:r>
            <a:r>
              <a:rPr lang="en-AU" dirty="0"/>
              <a:t>important roles</a:t>
            </a:r>
            <a:r>
              <a:rPr lang="en-AU" dirty="0" smtClean="0"/>
              <a:t>:</a:t>
            </a:r>
            <a:endParaRPr lang="en-AU" dirty="0"/>
          </a:p>
        </p:txBody>
      </p:sp>
    </p:spTree>
    <p:extLst>
      <p:ext uri="{BB962C8B-B14F-4D97-AF65-F5344CB8AC3E}">
        <p14:creationId xmlns:p14="http://schemas.microsoft.com/office/powerpoint/2010/main" val="2321860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97703"/>
            <a:ext cx="8610600" cy="1293028"/>
          </a:xfrm>
        </p:spPr>
        <p:txBody>
          <a:bodyPr/>
          <a:lstStyle/>
          <a:p>
            <a:r>
              <a:rPr lang="en-AU" i="1" dirty="0" smtClean="0"/>
              <a:t>continued</a:t>
            </a:r>
            <a:endParaRPr lang="en-AU" i="1" dirty="0"/>
          </a:p>
        </p:txBody>
      </p:sp>
      <p:sp>
        <p:nvSpPr>
          <p:cNvPr id="3" name="Content Placeholder 2"/>
          <p:cNvSpPr>
            <a:spLocks noGrp="1"/>
          </p:cNvSpPr>
          <p:nvPr>
            <p:ph idx="1"/>
          </p:nvPr>
        </p:nvSpPr>
        <p:spPr>
          <a:xfrm>
            <a:off x="685800" y="1490731"/>
            <a:ext cx="10820400" cy="5167646"/>
          </a:xfrm>
        </p:spPr>
        <p:txBody>
          <a:bodyPr>
            <a:normAutofit lnSpcReduction="10000"/>
          </a:bodyPr>
          <a:lstStyle/>
          <a:p>
            <a:pPr lvl="0"/>
            <a:r>
              <a:rPr lang="en-AU" sz="2800" dirty="0"/>
              <a:t>Leadership- They led their people.</a:t>
            </a:r>
          </a:p>
          <a:p>
            <a:pPr lvl="0"/>
            <a:r>
              <a:rPr lang="en-AU" sz="2800" dirty="0"/>
              <a:t>Mediators- Whenever there was dispute between members of the community or between a member of his community and some other persons from a different community, the Chiefs mediated their problems.</a:t>
            </a:r>
          </a:p>
          <a:p>
            <a:pPr lvl="0"/>
            <a:r>
              <a:rPr lang="en-AU" sz="2800" dirty="0"/>
              <a:t>Peace Makers- Chiefs ensured there is peace and harmony in the community.</a:t>
            </a:r>
          </a:p>
          <a:p>
            <a:pPr lvl="0"/>
            <a:r>
              <a:rPr lang="en-AU" sz="2800" dirty="0"/>
              <a:t>Organisers and chairpersons of special events- they organise and chair bride price, mourning ceremonies, feasts, festivals, etc.</a:t>
            </a:r>
          </a:p>
          <a:p>
            <a:pPr lvl="0"/>
            <a:r>
              <a:rPr lang="en-AU" sz="2800" dirty="0"/>
              <a:t>Protect land- Ensure clan and tribes land is not conquered by neighbouring enemy villages/clans/tribes. </a:t>
            </a:r>
          </a:p>
          <a:p>
            <a:pPr marL="0" indent="0">
              <a:buNone/>
            </a:pPr>
            <a:endParaRPr lang="en-AU" dirty="0"/>
          </a:p>
        </p:txBody>
      </p:sp>
    </p:spTree>
    <p:extLst>
      <p:ext uri="{BB962C8B-B14F-4D97-AF65-F5344CB8AC3E}">
        <p14:creationId xmlns:p14="http://schemas.microsoft.com/office/powerpoint/2010/main" val="1698666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Part G. CONCLUSION</a:t>
            </a:r>
            <a:endParaRPr lang="en-AU" dirty="0"/>
          </a:p>
        </p:txBody>
      </p:sp>
      <p:sp>
        <p:nvSpPr>
          <p:cNvPr id="3" name="Content Placeholder 2"/>
          <p:cNvSpPr>
            <a:spLocks noGrp="1"/>
          </p:cNvSpPr>
          <p:nvPr>
            <p:ph idx="1"/>
          </p:nvPr>
        </p:nvSpPr>
        <p:spPr/>
        <p:txBody>
          <a:bodyPr>
            <a:normAutofit fontScale="92500" lnSpcReduction="20000"/>
          </a:bodyPr>
          <a:lstStyle/>
          <a:p>
            <a:r>
              <a:rPr lang="en-AU" dirty="0"/>
              <a:t>Using the Manus case study, it can be concluded that chieftaincy system in Papua New Guinea is a form of government in itself. The chiefs made and enforced rules, people followed those rules and society was harmonious. Where rules were breached penalties were imposed as well. The leaders earned the respect of the people and the people were well taken care of by the leaders. The “haus man” served as a Parliament for the people, were most important decisions were made. As a result, there was unity and harmony in the respective community. </a:t>
            </a:r>
          </a:p>
          <a:p>
            <a:r>
              <a:rPr lang="en-AU" dirty="0"/>
              <a:t>We appreciate the Constitution for acknowledging these customary authorities by giving them a place in the contemporary government system. However, more can be done to truly recognise the roles of traditional authorities in our societies to achieve goal number 5 of the Constitution- Papua New Guinea Ways. The fifth Goal reads: </a:t>
            </a:r>
            <a:r>
              <a:rPr lang="en-AU" b="1" dirty="0"/>
              <a:t>We declare our fifth goal to be to achieve development primarily through the use of Papua New Guinean forms of social, political, and economic organisation</a:t>
            </a:r>
            <a:r>
              <a:rPr lang="en-AU" dirty="0"/>
              <a:t>. A study is recommended to find out if section 10(3)(d) of the Organic Law has achieved its intentions as well has contributed to achieving Goal number 5 of the Constitution. Manus Province can be used as a case study to carry out this study. Studies recommended are:  </a:t>
            </a:r>
          </a:p>
        </p:txBody>
      </p:sp>
    </p:spTree>
    <p:extLst>
      <p:ext uri="{BB962C8B-B14F-4D97-AF65-F5344CB8AC3E}">
        <p14:creationId xmlns:p14="http://schemas.microsoft.com/office/powerpoint/2010/main" val="3052873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recommendation</a:t>
            </a:r>
            <a:endParaRPr lang="en-AU" dirty="0"/>
          </a:p>
        </p:txBody>
      </p:sp>
      <p:sp>
        <p:nvSpPr>
          <p:cNvPr id="3" name="Content Placeholder 2"/>
          <p:cNvSpPr>
            <a:spLocks noGrp="1"/>
          </p:cNvSpPr>
          <p:nvPr>
            <p:ph idx="1"/>
          </p:nvPr>
        </p:nvSpPr>
        <p:spPr/>
        <p:txBody>
          <a:bodyPr>
            <a:normAutofit fontScale="77500" lnSpcReduction="20000"/>
          </a:bodyPr>
          <a:lstStyle/>
          <a:p>
            <a:pPr lvl="0"/>
            <a:r>
              <a:rPr lang="en-AU" dirty="0"/>
              <a:t>Research is </a:t>
            </a:r>
            <a:r>
              <a:rPr lang="en-AU" dirty="0" smtClean="0"/>
              <a:t>recommended to </a:t>
            </a:r>
            <a:r>
              <a:rPr lang="en-AU" dirty="0"/>
              <a:t>find out if section 10(3) (d) of the </a:t>
            </a:r>
            <a:r>
              <a:rPr lang="en-AU" dirty="0" smtClean="0"/>
              <a:t>OLPGLLG</a:t>
            </a:r>
            <a:r>
              <a:rPr lang="en-AU" dirty="0" smtClean="0"/>
              <a:t> </a:t>
            </a:r>
            <a:r>
              <a:rPr lang="en-AU" dirty="0"/>
              <a:t>is fully implemented, that is to find out if in practice, the chiefs have representatives in the provincial assembly and how effective they are in debating provincial issues affecting their provinces. </a:t>
            </a:r>
          </a:p>
          <a:p>
            <a:pPr lvl="0"/>
            <a:r>
              <a:rPr lang="en-AU" dirty="0"/>
              <a:t>Research is also recommended to find out if the Chiefs can be bestowed with service delivery roles instead of legislative roles as they have always been with the people and have been delivering to the people. </a:t>
            </a:r>
          </a:p>
          <a:p>
            <a:pPr lvl="0"/>
            <a:r>
              <a:rPr lang="en-AU" dirty="0"/>
              <a:t>Alternative to recommendation #2, in the political structure they can be placed under the ward councillors. Where chieftaincy system exists in a local-level government area, the chiefs can automatically be appointed ward councillors. Fully resource the councillors so they can deliver to the people. Positive outcome of this will save cost of election for the local-level government. (Take the chief out if the legislative arm of Government and give the Executive function) Alternatively, let the chiefs be </a:t>
            </a:r>
            <a:r>
              <a:rPr lang="en-AU" dirty="0" smtClean="0"/>
              <a:t>automatic </a:t>
            </a:r>
            <a:r>
              <a:rPr lang="en-AU" dirty="0"/>
              <a:t>Ward </a:t>
            </a:r>
            <a:r>
              <a:rPr lang="en-AU" dirty="0" smtClean="0"/>
              <a:t>Councillors</a:t>
            </a:r>
            <a:endParaRPr lang="en-AU" dirty="0"/>
          </a:p>
          <a:p>
            <a:pPr lvl="0"/>
            <a:r>
              <a:rPr lang="en-AU" dirty="0"/>
              <a:t>Chiefs play important roles customarily compared to their Constitutional role. Thus, their roles needs to be refined and further provide initiatives like financial assistance to deliver to their people as they have always been helping people without the input of the government. </a:t>
            </a:r>
          </a:p>
          <a:p>
            <a:pPr lvl="0"/>
            <a:r>
              <a:rPr lang="en-AU" dirty="0"/>
              <a:t>Undertake a study to revive all customary authority and leadership so the local-level government can be a government consisting of customary </a:t>
            </a:r>
            <a:r>
              <a:rPr lang="en-AU" dirty="0" smtClean="0"/>
              <a:t>leaders/authorities. </a:t>
            </a:r>
            <a:endParaRPr lang="en-AU" dirty="0"/>
          </a:p>
          <a:p>
            <a:pPr marL="0" indent="0">
              <a:buNone/>
            </a:pPr>
            <a:endParaRPr lang="en-AU" dirty="0"/>
          </a:p>
        </p:txBody>
      </p:sp>
    </p:spTree>
    <p:extLst>
      <p:ext uri="{BB962C8B-B14F-4D97-AF65-F5344CB8AC3E}">
        <p14:creationId xmlns:p14="http://schemas.microsoft.com/office/powerpoint/2010/main" val="1149641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914907"/>
            <a:ext cx="8610600" cy="1293028"/>
          </a:xfrm>
        </p:spPr>
        <p:txBody>
          <a:bodyPr>
            <a:noAutofit/>
          </a:bodyPr>
          <a:lstStyle/>
          <a:p>
            <a:pPr algn="ctr"/>
            <a:r>
              <a:rPr lang="en-AU" sz="8000" dirty="0" smtClean="0"/>
              <a:t>Way </a:t>
            </a:r>
            <a:r>
              <a:rPr lang="en-AU" sz="8000" dirty="0" smtClean="0"/>
              <a:t>forward/discussions/questions</a:t>
            </a:r>
            <a:endParaRPr lang="en-AU" sz="8000" dirty="0"/>
          </a:p>
        </p:txBody>
      </p:sp>
    </p:spTree>
    <p:extLst>
      <p:ext uri="{BB962C8B-B14F-4D97-AF65-F5344CB8AC3E}">
        <p14:creationId xmlns:p14="http://schemas.microsoft.com/office/powerpoint/2010/main" val="555354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OUTLINE</a:t>
            </a:r>
            <a:endParaRPr lang="en-AU" dirty="0"/>
          </a:p>
        </p:txBody>
      </p:sp>
      <p:sp>
        <p:nvSpPr>
          <p:cNvPr id="3" name="Content Placeholder 2"/>
          <p:cNvSpPr>
            <a:spLocks noGrp="1"/>
          </p:cNvSpPr>
          <p:nvPr>
            <p:ph idx="1"/>
          </p:nvPr>
        </p:nvSpPr>
        <p:spPr>
          <a:xfrm>
            <a:off x="685800" y="1880316"/>
            <a:ext cx="10820400" cy="4338370"/>
          </a:xfrm>
        </p:spPr>
        <p:txBody>
          <a:bodyPr>
            <a:normAutofit fontScale="92500" lnSpcReduction="20000"/>
          </a:bodyPr>
          <a:lstStyle/>
          <a:p>
            <a:pPr marL="0" indent="0">
              <a:buNone/>
            </a:pPr>
            <a:r>
              <a:rPr lang="en-AU" sz="2000" dirty="0" smtClean="0"/>
              <a:t>PART A.		INTRODUCTION</a:t>
            </a:r>
            <a:endParaRPr lang="en-AU" sz="2000" dirty="0"/>
          </a:p>
          <a:p>
            <a:pPr marL="0" indent="0">
              <a:buNone/>
            </a:pPr>
            <a:endParaRPr lang="en-AU" sz="2000" dirty="0"/>
          </a:p>
          <a:p>
            <a:pPr marL="0" indent="0">
              <a:buNone/>
            </a:pPr>
            <a:r>
              <a:rPr lang="en-AU" sz="2000" dirty="0" smtClean="0"/>
              <a:t>PART B.		AIM OF THE PAPER</a:t>
            </a:r>
          </a:p>
          <a:p>
            <a:pPr marL="0" indent="0">
              <a:buNone/>
            </a:pPr>
            <a:r>
              <a:rPr lang="en-AU" sz="2000" dirty="0"/>
              <a:t>	</a:t>
            </a:r>
            <a:endParaRPr lang="en-AU" sz="2000" dirty="0" smtClean="0"/>
          </a:p>
          <a:p>
            <a:pPr marL="0" indent="0">
              <a:buNone/>
            </a:pPr>
            <a:r>
              <a:rPr lang="en-AU" sz="2000" dirty="0" smtClean="0"/>
              <a:t>PART C.		METHODOLOGY &amp; SOURCE OF INFORMATION</a:t>
            </a:r>
          </a:p>
          <a:p>
            <a:pPr marL="0" indent="0">
              <a:buNone/>
            </a:pPr>
            <a:endParaRPr lang="en-AU" sz="2000" dirty="0" smtClean="0"/>
          </a:p>
          <a:p>
            <a:pPr marL="0" indent="0">
              <a:buNone/>
            </a:pPr>
            <a:r>
              <a:rPr lang="en-AU" sz="2000" dirty="0" smtClean="0"/>
              <a:t>PART D.		ROLE OF CUSTOMARY AUTHORITY IN THE CONSTITUTION- S 10 OLPGLLG</a:t>
            </a:r>
          </a:p>
          <a:p>
            <a:pPr marL="0" indent="0">
              <a:buNone/>
            </a:pPr>
            <a:endParaRPr lang="en-AU" sz="2000" dirty="0" smtClean="0"/>
          </a:p>
          <a:p>
            <a:pPr marL="0" indent="0">
              <a:buNone/>
            </a:pPr>
            <a:r>
              <a:rPr lang="en-AU" sz="2000" dirty="0" smtClean="0"/>
              <a:t>PART E.		CUSTOMARY ROLE OF CUSTOMARY AUTHORITY- MANUS CASE STUDY</a:t>
            </a:r>
          </a:p>
          <a:p>
            <a:pPr marL="0" indent="0">
              <a:buNone/>
            </a:pPr>
            <a:endParaRPr lang="en-AU" sz="2000" dirty="0"/>
          </a:p>
          <a:p>
            <a:pPr marL="0" indent="0">
              <a:buNone/>
            </a:pPr>
            <a:r>
              <a:rPr lang="en-AU" sz="2000" dirty="0" smtClean="0"/>
              <a:t>PART F. 		FINDINGS</a:t>
            </a:r>
          </a:p>
          <a:p>
            <a:pPr marL="0" indent="0">
              <a:buNone/>
            </a:pPr>
            <a:endParaRPr lang="en-AU" sz="2000" dirty="0"/>
          </a:p>
          <a:p>
            <a:pPr marL="0" indent="0">
              <a:buNone/>
            </a:pPr>
            <a:r>
              <a:rPr lang="en-AU" sz="2000" dirty="0" smtClean="0"/>
              <a:t>PART G. 	CONCLUSION/RECOMMENDATION</a:t>
            </a:r>
          </a:p>
          <a:p>
            <a:pPr marL="0" indent="0">
              <a:buNone/>
            </a:pPr>
            <a:endParaRPr lang="en-AU" sz="2000" dirty="0" smtClean="0"/>
          </a:p>
          <a:p>
            <a:pPr marL="0" indent="0">
              <a:buNone/>
            </a:pPr>
            <a:endParaRPr lang="en-AU" sz="2000" dirty="0" smtClean="0"/>
          </a:p>
          <a:p>
            <a:pPr marL="0" indent="0">
              <a:buNone/>
            </a:pPr>
            <a:endParaRPr lang="en-AU" dirty="0" smtClean="0"/>
          </a:p>
          <a:p>
            <a:endParaRPr lang="en-AU" dirty="0" smtClean="0"/>
          </a:p>
          <a:p>
            <a:endParaRPr lang="en-AU" dirty="0"/>
          </a:p>
        </p:txBody>
      </p:sp>
    </p:spTree>
    <p:extLst>
      <p:ext uri="{BB962C8B-B14F-4D97-AF65-F5344CB8AC3E}">
        <p14:creationId xmlns:p14="http://schemas.microsoft.com/office/powerpoint/2010/main" val="66507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718" y="257578"/>
            <a:ext cx="8610600" cy="1374821"/>
          </a:xfrm>
        </p:spPr>
        <p:txBody>
          <a:bodyPr/>
          <a:lstStyle/>
          <a:p>
            <a:pPr algn="l"/>
            <a:r>
              <a:rPr lang="en-AU" dirty="0" smtClean="0"/>
              <a:t>PART A - INTRODUCTION</a:t>
            </a:r>
            <a:endParaRPr lang="en-AU" dirty="0"/>
          </a:p>
        </p:txBody>
      </p:sp>
      <p:sp>
        <p:nvSpPr>
          <p:cNvPr id="3" name="Content Placeholder 2"/>
          <p:cNvSpPr>
            <a:spLocks noGrp="1"/>
          </p:cNvSpPr>
          <p:nvPr>
            <p:ph idx="1"/>
          </p:nvPr>
        </p:nvSpPr>
        <p:spPr>
          <a:xfrm>
            <a:off x="1102440" y="1365160"/>
            <a:ext cx="10820400" cy="4893972"/>
          </a:xfrm>
        </p:spPr>
        <p:txBody>
          <a:bodyPr>
            <a:normAutofit fontScale="77500" lnSpcReduction="20000"/>
          </a:bodyPr>
          <a:lstStyle/>
          <a:p>
            <a:pPr marL="0" indent="0">
              <a:buNone/>
            </a:pPr>
            <a:endParaRPr lang="en-AU" dirty="0"/>
          </a:p>
          <a:p>
            <a:r>
              <a:rPr lang="en-AU" sz="3400" dirty="0"/>
              <a:t>Customary authority in my presentation refers to Chiefs or the Chieftaincy system. </a:t>
            </a:r>
            <a:endParaRPr lang="en-AU" sz="3400" dirty="0" smtClean="0"/>
          </a:p>
          <a:p>
            <a:pPr marL="0" indent="0">
              <a:buNone/>
            </a:pPr>
            <a:endParaRPr lang="en-AU" sz="3400" dirty="0" smtClean="0"/>
          </a:p>
          <a:p>
            <a:r>
              <a:rPr lang="en-AU" sz="3400" dirty="0"/>
              <a:t>Societies in Papua New Guinea that maintains the chieftaincy system, to name a few are Trobriand Island, Milne Bay Province &amp;  </a:t>
            </a:r>
            <a:r>
              <a:rPr lang="en-AU" sz="3400" dirty="0" err="1" smtClean="0"/>
              <a:t>Mekeo</a:t>
            </a:r>
            <a:r>
              <a:rPr lang="en-AU" sz="3400" dirty="0" smtClean="0"/>
              <a:t> ,Central Province.</a:t>
            </a:r>
          </a:p>
          <a:p>
            <a:endParaRPr lang="en-AU" sz="3400" dirty="0" smtClean="0"/>
          </a:p>
          <a:p>
            <a:r>
              <a:rPr lang="en-AU" sz="3400" dirty="0"/>
              <a:t>Other Pacific Island countries also maintains similar </a:t>
            </a:r>
            <a:r>
              <a:rPr lang="en-AU" sz="3400" dirty="0" smtClean="0"/>
              <a:t>system. (</a:t>
            </a:r>
            <a:r>
              <a:rPr lang="en-AU" sz="3400" dirty="0" err="1" smtClean="0"/>
              <a:t>eg</a:t>
            </a:r>
            <a:r>
              <a:rPr lang="en-AU" sz="3400" dirty="0" smtClean="0"/>
              <a:t>. Tonga)</a:t>
            </a:r>
          </a:p>
          <a:p>
            <a:r>
              <a:rPr lang="en-AU" sz="3400" dirty="0" smtClean="0"/>
              <a:t>The in-brief will be </a:t>
            </a:r>
            <a:r>
              <a:rPr lang="en-AU" sz="3400" dirty="0"/>
              <a:t>comparing the role of customary </a:t>
            </a:r>
            <a:r>
              <a:rPr lang="en-AU" sz="3400" dirty="0" smtClean="0"/>
              <a:t>authorities </a:t>
            </a:r>
            <a:r>
              <a:rPr lang="en-AU" sz="3400" dirty="0"/>
              <a:t>in the constitution to their customary roles. </a:t>
            </a:r>
            <a:endParaRPr lang="en-AU" sz="3400" dirty="0" smtClean="0"/>
          </a:p>
          <a:p>
            <a:r>
              <a:rPr lang="en-AU" sz="3400" dirty="0" smtClean="0"/>
              <a:t>Chieftaincy </a:t>
            </a:r>
            <a:r>
              <a:rPr lang="en-AU" sz="3400" dirty="0"/>
              <a:t>system in Manus will be used as a case study for the comparison</a:t>
            </a:r>
            <a:r>
              <a:rPr lang="en-AU" dirty="0"/>
              <a:t>. </a:t>
            </a:r>
          </a:p>
          <a:p>
            <a:endParaRPr lang="en-AU" dirty="0"/>
          </a:p>
        </p:txBody>
      </p:sp>
    </p:spTree>
    <p:extLst>
      <p:ext uri="{BB962C8B-B14F-4D97-AF65-F5344CB8AC3E}">
        <p14:creationId xmlns:p14="http://schemas.microsoft.com/office/powerpoint/2010/main" val="1317997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PART B. AIM OF THE PAPER</a:t>
            </a:r>
            <a:endParaRPr lang="en-AU" dirty="0"/>
          </a:p>
        </p:txBody>
      </p:sp>
      <p:sp>
        <p:nvSpPr>
          <p:cNvPr id="3" name="Content Placeholder 2"/>
          <p:cNvSpPr>
            <a:spLocks noGrp="1"/>
          </p:cNvSpPr>
          <p:nvPr>
            <p:ph idx="1"/>
          </p:nvPr>
        </p:nvSpPr>
        <p:spPr>
          <a:xfrm>
            <a:off x="685800" y="1841680"/>
            <a:ext cx="10820400" cy="4377006"/>
          </a:xfrm>
        </p:spPr>
        <p:txBody>
          <a:bodyPr>
            <a:normAutofit/>
          </a:bodyPr>
          <a:lstStyle/>
          <a:p>
            <a:endParaRPr lang="en-AU" dirty="0" smtClean="0"/>
          </a:p>
          <a:p>
            <a:pPr marL="0" indent="0">
              <a:buNone/>
            </a:pPr>
            <a:r>
              <a:rPr lang="en-AU" sz="2800" dirty="0" smtClean="0"/>
              <a:t>To call for a review of the Constitutional Role of Chiefs if </a:t>
            </a:r>
            <a:r>
              <a:rPr lang="en-AU" sz="2800" dirty="0"/>
              <a:t>the Constitutional function is less significant than their customary </a:t>
            </a:r>
            <a:r>
              <a:rPr lang="en-AU" sz="2800" dirty="0" smtClean="0"/>
              <a:t>role.</a:t>
            </a:r>
            <a:endParaRPr lang="en-AU" sz="2800" dirty="0" smtClean="0"/>
          </a:p>
          <a:p>
            <a:pPr marL="0" indent="0">
              <a:buNone/>
            </a:pPr>
            <a:r>
              <a:rPr lang="en-AU" sz="2800" dirty="0" smtClean="0"/>
              <a:t> </a:t>
            </a:r>
          </a:p>
          <a:p>
            <a:pPr marL="0" indent="0">
              <a:buNone/>
            </a:pPr>
            <a:r>
              <a:rPr lang="en-AU" sz="2800" dirty="0" smtClean="0"/>
              <a:t>Chieftaincy system is one of Papua New Guinea and Pacific own form of social &amp; political structure which needs to be revived and utilised to effectively achieve Goal number 5 of the Constitution. </a:t>
            </a:r>
          </a:p>
          <a:p>
            <a:pPr marL="0" indent="0">
              <a:buNone/>
            </a:pPr>
            <a:endParaRPr lang="en-AU" dirty="0"/>
          </a:p>
        </p:txBody>
      </p:sp>
    </p:spTree>
    <p:extLst>
      <p:ext uri="{BB962C8B-B14F-4D97-AF65-F5344CB8AC3E}">
        <p14:creationId xmlns:p14="http://schemas.microsoft.com/office/powerpoint/2010/main" val="1144273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PART C. METHODOLOGY AND SOURCE OF INFORMATION</a:t>
            </a:r>
            <a:endParaRPr lang="en-AU" dirty="0"/>
          </a:p>
        </p:txBody>
      </p:sp>
      <p:sp>
        <p:nvSpPr>
          <p:cNvPr id="3" name="Content Placeholder 2"/>
          <p:cNvSpPr>
            <a:spLocks noGrp="1"/>
          </p:cNvSpPr>
          <p:nvPr>
            <p:ph idx="1"/>
          </p:nvPr>
        </p:nvSpPr>
        <p:spPr/>
        <p:txBody>
          <a:bodyPr>
            <a:normAutofit fontScale="85000" lnSpcReduction="20000"/>
          </a:bodyPr>
          <a:lstStyle/>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All information in this paper is collected through:</a:t>
            </a:r>
          </a:p>
          <a:p>
            <a:pPr marL="342900" lvl="0" indent="-342900">
              <a:lnSpc>
                <a:spcPct val="107000"/>
              </a:lnSpc>
              <a:spcAft>
                <a:spcPts val="0"/>
              </a:spcAft>
              <a:buFont typeface="+mj-lt"/>
              <a:buAutoNum type="alphaLcParenBoth"/>
            </a:pPr>
            <a:r>
              <a:rPr lang="en-AU" sz="2400" dirty="0">
                <a:latin typeface="Calibri" panose="020F0502020204030204" pitchFamily="34" charset="0"/>
                <a:ea typeface="Calibri" panose="020F0502020204030204" pitchFamily="34" charset="0"/>
                <a:cs typeface="Times New Roman" panose="02020603050405020304" pitchFamily="18" charset="0"/>
              </a:rPr>
              <a:t>Desk-top review of;</a:t>
            </a:r>
          </a:p>
          <a:p>
            <a:pPr marL="342900" lvl="0" indent="-342900">
              <a:lnSpc>
                <a:spcPct val="107000"/>
              </a:lnSpc>
              <a:spcAft>
                <a:spcPts val="0"/>
              </a:spcAft>
              <a:buFont typeface="+mj-lt"/>
              <a:buAutoNum type="romanLcParenBoth"/>
            </a:pPr>
            <a:r>
              <a:rPr lang="en-AU" sz="2400" dirty="0">
                <a:latin typeface="Calibri" panose="020F0502020204030204" pitchFamily="34" charset="0"/>
                <a:ea typeface="Calibri" panose="020F0502020204030204" pitchFamily="34" charset="0"/>
                <a:cs typeface="Times New Roman" panose="02020603050405020304" pitchFamily="18" charset="0"/>
              </a:rPr>
              <a:t>The Constitution of Papua New Guinea</a:t>
            </a:r>
          </a:p>
          <a:p>
            <a:pPr marL="342900" lvl="0" indent="-342900">
              <a:lnSpc>
                <a:spcPct val="107000"/>
              </a:lnSpc>
              <a:spcAft>
                <a:spcPts val="0"/>
              </a:spcAft>
              <a:buFont typeface="+mj-lt"/>
              <a:buAutoNum type="romanLcParenBoth"/>
            </a:pPr>
            <a:r>
              <a:rPr lang="en-AU" sz="2400" dirty="0">
                <a:latin typeface="Calibri" panose="020F0502020204030204" pitchFamily="34" charset="0"/>
                <a:ea typeface="Calibri" panose="020F0502020204030204" pitchFamily="34" charset="0"/>
                <a:cs typeface="Times New Roman" panose="02020603050405020304" pitchFamily="18" charset="0"/>
              </a:rPr>
              <a:t>Organic Law on Provincial Government and Local-level </a:t>
            </a:r>
            <a:r>
              <a:rPr lang="en-AU" sz="2400" dirty="0" smtClean="0">
                <a:latin typeface="Calibri" panose="020F0502020204030204" pitchFamily="34" charset="0"/>
                <a:ea typeface="Calibri" panose="020F0502020204030204" pitchFamily="34" charset="0"/>
                <a:cs typeface="Times New Roman" panose="02020603050405020304" pitchFamily="18" charset="0"/>
              </a:rPr>
              <a:t>Government</a:t>
            </a: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AU" sz="2400" dirty="0" smtClean="0">
                <a:latin typeface="Calibri" panose="020F0502020204030204" pitchFamily="34" charset="0"/>
                <a:ea typeface="Calibri" panose="020F0502020204030204" pitchFamily="34" charset="0"/>
                <a:cs typeface="Times New Roman" panose="02020603050405020304" pitchFamily="18" charset="0"/>
              </a:rPr>
              <a:t>(b) Participating </a:t>
            </a:r>
            <a:r>
              <a:rPr lang="en-AU" sz="2400" dirty="0">
                <a:latin typeface="Calibri" panose="020F0502020204030204" pitchFamily="34" charset="0"/>
                <a:ea typeface="Calibri" panose="020F0502020204030204" pitchFamily="34" charset="0"/>
                <a:cs typeface="Times New Roman" panose="02020603050405020304" pitchFamily="18" charset="0"/>
              </a:rPr>
              <a:t>in the Consultative Meeting on the Codification of </a:t>
            </a:r>
            <a:r>
              <a:rPr lang="en-AU" sz="2400" dirty="0" smtClean="0">
                <a:latin typeface="Calibri" panose="020F0502020204030204" pitchFamily="34" charset="0"/>
                <a:ea typeface="Calibri" panose="020F0502020204030204" pitchFamily="34" charset="0"/>
                <a:cs typeface="Times New Roman" panose="02020603050405020304" pitchFamily="18" charset="0"/>
              </a:rPr>
              <a:t>Manus </a:t>
            </a:r>
            <a:r>
              <a:rPr lang="en-AU" sz="2400" dirty="0">
                <a:latin typeface="Calibri" panose="020F0502020204030204" pitchFamily="34" charset="0"/>
                <a:ea typeface="Calibri" panose="020F0502020204030204" pitchFamily="34" charset="0"/>
                <a:cs typeface="Times New Roman" panose="02020603050405020304" pitchFamily="18" charset="0"/>
              </a:rPr>
              <a:t>Custom</a:t>
            </a:r>
            <a:r>
              <a:rPr lang="en-AU" sz="2400" dirty="0" smtClean="0">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800"/>
              </a:spcAft>
            </a:pP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Codification Project is part of UL Project. NJSS is partnering with CLRC to carry out the project. It is a project where all customs of Manus will be recorded, common customs will be identified and codified as the Customary Law of Manus, applicable to all </a:t>
            </a:r>
            <a:r>
              <a:rPr lang="en-AU" sz="2400" dirty="0" err="1" smtClean="0">
                <a:effectLst/>
                <a:latin typeface="Calibri" panose="020F0502020204030204" pitchFamily="34" charset="0"/>
                <a:ea typeface="Calibri" panose="020F0502020204030204" pitchFamily="34" charset="0"/>
                <a:cs typeface="Times New Roman" panose="02020603050405020304" pitchFamily="18" charset="0"/>
              </a:rPr>
              <a:t>Manusians</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 It is a pilot program for the Underlying Law Custom Codification Project fo</a:t>
            </a:r>
            <a:r>
              <a:rPr lang="en-AU" sz="2400" dirty="0" smtClean="0">
                <a:latin typeface="Calibri" panose="020F0502020204030204" pitchFamily="34" charset="0"/>
                <a:ea typeface="Calibri" panose="020F0502020204030204" pitchFamily="34" charset="0"/>
                <a:cs typeface="Times New Roman" panose="02020603050405020304" pitchFamily="18" charset="0"/>
              </a:rPr>
              <a:t>r the Country, where all common customs across the country will be declared and codified as the customary laws of PNG. The project is at the 4</a:t>
            </a:r>
            <a:r>
              <a:rPr lang="en-AU" sz="2400" baseline="30000" dirty="0" smtClean="0">
                <a:latin typeface="Calibri" panose="020F0502020204030204" pitchFamily="34" charset="0"/>
                <a:ea typeface="Calibri" panose="020F0502020204030204" pitchFamily="34" charset="0"/>
                <a:cs typeface="Times New Roman" panose="02020603050405020304" pitchFamily="18" charset="0"/>
              </a:rPr>
              <a:t>th</a:t>
            </a:r>
            <a:r>
              <a:rPr lang="en-AU" sz="2400" dirty="0" smtClean="0">
                <a:latin typeface="Calibri" panose="020F0502020204030204" pitchFamily="34" charset="0"/>
                <a:ea typeface="Calibri" panose="020F0502020204030204" pitchFamily="34" charset="0"/>
                <a:cs typeface="Times New Roman" panose="02020603050405020304" pitchFamily="18" charset="0"/>
              </a:rPr>
              <a:t> phase of Recording.</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2640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7771" y="764373"/>
            <a:ext cx="9198429" cy="1293028"/>
          </a:xfrm>
        </p:spPr>
        <p:txBody>
          <a:bodyPr>
            <a:normAutofit fontScale="90000"/>
          </a:bodyPr>
          <a:lstStyle/>
          <a:p>
            <a:pPr algn="l"/>
            <a:r>
              <a:rPr lang="en-AU" dirty="0" smtClean="0"/>
              <a:t>Part d. 	Role of customary authority in the constitution</a:t>
            </a:r>
            <a:r>
              <a:rPr lang="en-AU" dirty="0"/>
              <a:t/>
            </a:r>
            <a:br>
              <a:rPr lang="en-AU" dirty="0"/>
            </a:br>
            <a:endParaRPr lang="en-AU" dirty="0"/>
          </a:p>
        </p:txBody>
      </p:sp>
      <p:sp>
        <p:nvSpPr>
          <p:cNvPr id="3" name="Content Placeholder 2"/>
          <p:cNvSpPr>
            <a:spLocks noGrp="1"/>
          </p:cNvSpPr>
          <p:nvPr>
            <p:ph idx="1"/>
          </p:nvPr>
        </p:nvSpPr>
        <p:spPr>
          <a:xfrm>
            <a:off x="685800" y="1841680"/>
            <a:ext cx="10820400" cy="4377006"/>
          </a:xfrm>
        </p:spPr>
        <p:txBody>
          <a:bodyPr>
            <a:normAutofit lnSpcReduction="10000"/>
          </a:bodyPr>
          <a:lstStyle/>
          <a:p>
            <a:endParaRPr lang="en-AU" dirty="0" smtClean="0"/>
          </a:p>
          <a:p>
            <a:r>
              <a:rPr lang="en-AU" dirty="0" smtClean="0"/>
              <a:t> </a:t>
            </a:r>
            <a:r>
              <a:rPr lang="en-AU" dirty="0"/>
              <a:t>The Organic Law on the Provincial and Local-level </a:t>
            </a:r>
            <a:r>
              <a:rPr lang="en-AU" dirty="0" smtClean="0"/>
              <a:t>Government</a:t>
            </a:r>
          </a:p>
          <a:p>
            <a:pPr marL="0" indent="0">
              <a:buNone/>
            </a:pPr>
            <a:r>
              <a:rPr lang="en-AU" dirty="0" smtClean="0"/>
              <a:t>	is </a:t>
            </a:r>
            <a:r>
              <a:rPr lang="en-AU" dirty="0"/>
              <a:t>the Organic Law that provides for the system of provincial and </a:t>
            </a:r>
            <a:r>
              <a:rPr lang="en-AU" dirty="0" smtClean="0"/>
              <a:t>local-	level </a:t>
            </a:r>
            <a:r>
              <a:rPr lang="en-AU" dirty="0"/>
              <a:t>government. This law establishes the provincial government system </a:t>
            </a:r>
            <a:r>
              <a:rPr lang="en-AU" dirty="0" smtClean="0"/>
              <a:t>	and </a:t>
            </a:r>
            <a:r>
              <a:rPr lang="en-AU" dirty="0"/>
              <a:t>the local level government systems, implementing section 187A of </a:t>
            </a:r>
            <a:r>
              <a:rPr lang="en-AU" dirty="0" smtClean="0"/>
              <a:t>	the </a:t>
            </a:r>
            <a:r>
              <a:rPr lang="en-AU" dirty="0"/>
              <a:t>Constitution. As a result, PNG now has a three tier system of </a:t>
            </a:r>
            <a:r>
              <a:rPr lang="en-AU" dirty="0" smtClean="0"/>
              <a:t>	government</a:t>
            </a:r>
            <a:r>
              <a:rPr lang="en-AU" dirty="0"/>
              <a:t>, </a:t>
            </a:r>
            <a:r>
              <a:rPr lang="en-AU" dirty="0" smtClean="0"/>
              <a:t>	where </a:t>
            </a:r>
            <a:r>
              <a:rPr lang="en-AU" dirty="0"/>
              <a:t>some of the powers and functions of the National </a:t>
            </a:r>
            <a:r>
              <a:rPr lang="en-AU" dirty="0" smtClean="0"/>
              <a:t>	Government </a:t>
            </a:r>
            <a:r>
              <a:rPr lang="en-AU" dirty="0"/>
              <a:t>are decentralised down to the Provincial Government </a:t>
            </a:r>
            <a:r>
              <a:rPr lang="en-AU" dirty="0" smtClean="0"/>
              <a:t>	and </a:t>
            </a:r>
            <a:r>
              <a:rPr lang="en-AU" dirty="0"/>
              <a:t>the Local-level government. </a:t>
            </a:r>
          </a:p>
          <a:p>
            <a:pPr marL="0" indent="0">
              <a:buNone/>
            </a:pPr>
            <a:r>
              <a:rPr lang="en-AU" dirty="0"/>
              <a:t>The Chiefs are part of the provincial government system. They are members of the legislative arm of the government. However, not all Provincial assembly can have a chief. Chiefs can only be part of the provincial assembly in a province which has chieftaincy system in existence. </a:t>
            </a:r>
          </a:p>
        </p:txBody>
      </p:sp>
    </p:spTree>
    <p:extLst>
      <p:ext uri="{BB962C8B-B14F-4D97-AF65-F5344CB8AC3E}">
        <p14:creationId xmlns:p14="http://schemas.microsoft.com/office/powerpoint/2010/main" val="2856977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7236" y="872836"/>
            <a:ext cx="5860473" cy="369332"/>
          </a:xfrm>
          <a:prstGeom prst="rect">
            <a:avLst/>
          </a:prstGeom>
          <a:noFill/>
        </p:spPr>
        <p:txBody>
          <a:bodyPr wrap="square" rtlCol="0">
            <a:spAutoFit/>
          </a:bodyPr>
          <a:lstStyle/>
          <a:p>
            <a:r>
              <a:rPr lang="en-AU" b="1" i="1" dirty="0" smtClean="0"/>
              <a:t>CONTINUED</a:t>
            </a:r>
            <a:endParaRPr lang="en-AU" b="1" i="1" dirty="0"/>
          </a:p>
        </p:txBody>
      </p:sp>
      <p:sp>
        <p:nvSpPr>
          <p:cNvPr id="3" name="TextBox 2"/>
          <p:cNvSpPr txBox="1"/>
          <p:nvPr/>
        </p:nvSpPr>
        <p:spPr>
          <a:xfrm>
            <a:off x="540327" y="1704109"/>
            <a:ext cx="9912928" cy="4985980"/>
          </a:xfrm>
          <a:prstGeom prst="rect">
            <a:avLst/>
          </a:prstGeom>
          <a:noFill/>
        </p:spPr>
        <p:txBody>
          <a:bodyPr wrap="square" rtlCol="0">
            <a:spAutoFit/>
          </a:bodyPr>
          <a:lstStyle/>
          <a:p>
            <a:r>
              <a:rPr lang="en-AU" sz="2000" dirty="0"/>
              <a:t>Section 10 (3) of the OLPGLLG provides that:</a:t>
            </a:r>
          </a:p>
          <a:p>
            <a:r>
              <a:rPr lang="en-AU" sz="2000" dirty="0" smtClean="0"/>
              <a:t>	“</a:t>
            </a:r>
            <a:r>
              <a:rPr lang="en-AU" sz="2000" dirty="0"/>
              <a:t>A provincial assembly shall consist of: -</a:t>
            </a:r>
          </a:p>
          <a:p>
            <a:pPr lvl="0"/>
            <a:r>
              <a:rPr lang="en-AU" sz="2000" dirty="0"/>
              <a:t>All members of Parliament representing electorates in the province;</a:t>
            </a:r>
          </a:p>
          <a:p>
            <a:pPr lvl="0"/>
            <a:r>
              <a:rPr lang="en-AU" sz="2000" dirty="0"/>
              <a:t>Subject to subsection 6, where the chieftaincy system is in existence and is accepted in the province, paramount chiefs from the province-</a:t>
            </a:r>
          </a:p>
          <a:p>
            <a:pPr lvl="0"/>
            <a:r>
              <a:rPr lang="en-AU" sz="2000" dirty="0"/>
              <a:t>Not exceeding three in number; or</a:t>
            </a:r>
          </a:p>
          <a:p>
            <a:pPr lvl="0"/>
            <a:r>
              <a:rPr lang="en-AU" sz="2000" dirty="0"/>
              <a:t>Where the Minister responsible for provincial government and local level government matters consider that particular circumstances justify it, not exceeding four in number.” </a:t>
            </a:r>
            <a:endParaRPr lang="en-AU" sz="2000" dirty="0" smtClean="0"/>
          </a:p>
          <a:p>
            <a:pPr lvl="0"/>
            <a:endParaRPr lang="en-AU" sz="2000" dirty="0"/>
          </a:p>
          <a:p>
            <a:r>
              <a:rPr lang="en-AU" sz="2000" dirty="0"/>
              <a:t>By reading into section 10(3)(d), it can be concluded that the role of customary authorities in the Organic Law is to make Laws in the provincial assembly. They will be making laws that will be applicable to the respective provinces that they represent. So far, that is the only role customary leaders are given under the Organic Law, so as to say the Constitution. </a:t>
            </a:r>
          </a:p>
          <a:p>
            <a:endParaRPr lang="en-AU" dirty="0"/>
          </a:p>
        </p:txBody>
      </p:sp>
    </p:spTree>
    <p:extLst>
      <p:ext uri="{BB962C8B-B14F-4D97-AF65-F5344CB8AC3E}">
        <p14:creationId xmlns:p14="http://schemas.microsoft.com/office/powerpoint/2010/main" val="232327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smtClean="0"/>
              <a:t>PART E. CUSTOMARY ROLE OF CUSTOMARY AUTHORITY-MANUS CASE STUDY</a:t>
            </a:r>
            <a:endParaRPr lang="en-AU" dirty="0"/>
          </a:p>
        </p:txBody>
      </p:sp>
      <p:sp>
        <p:nvSpPr>
          <p:cNvPr id="3" name="Content Placeholder 2"/>
          <p:cNvSpPr>
            <a:spLocks noGrp="1"/>
          </p:cNvSpPr>
          <p:nvPr>
            <p:ph idx="1"/>
          </p:nvPr>
        </p:nvSpPr>
        <p:spPr/>
        <p:txBody>
          <a:bodyPr/>
          <a:lstStyle/>
          <a:p>
            <a:r>
              <a:rPr lang="en-AU" dirty="0"/>
              <a:t>Manus </a:t>
            </a:r>
            <a:r>
              <a:rPr lang="en-AU" dirty="0" smtClean="0"/>
              <a:t>– smallest province in Papua New Guinea with only one District.</a:t>
            </a:r>
          </a:p>
          <a:p>
            <a:r>
              <a:rPr lang="en-AU" dirty="0" smtClean="0"/>
              <a:t>People of Manus maintains chieftaincy system and the male Chiefs are called </a:t>
            </a:r>
            <a:r>
              <a:rPr lang="en-AU" dirty="0" err="1" smtClean="0"/>
              <a:t>Lapans</a:t>
            </a:r>
            <a:r>
              <a:rPr lang="en-AU" dirty="0" smtClean="0"/>
              <a:t> &amp; the female chiefs are called </a:t>
            </a:r>
            <a:r>
              <a:rPr lang="en-AU" dirty="0" err="1" smtClean="0"/>
              <a:t>Pilapans</a:t>
            </a:r>
            <a:r>
              <a:rPr lang="en-AU" dirty="0" smtClean="0"/>
              <a:t>. </a:t>
            </a:r>
            <a:endParaRPr lang="en-AU" dirty="0"/>
          </a:p>
          <a:p>
            <a:pPr marL="0" indent="0">
              <a:buNone/>
            </a:pPr>
            <a:r>
              <a:rPr lang="en-AU" dirty="0"/>
              <a:t> </a:t>
            </a:r>
          </a:p>
          <a:p>
            <a:r>
              <a:rPr lang="en-AU" dirty="0" smtClean="0"/>
              <a:t>A person becomes chief through inheritance. </a:t>
            </a:r>
          </a:p>
          <a:p>
            <a:r>
              <a:rPr lang="en-AU" dirty="0" smtClean="0"/>
              <a:t>Usually only men can inherit the power and authority of the chief but women can also inherit the authority on these two occasions:</a:t>
            </a:r>
          </a:p>
          <a:p>
            <a:pPr lvl="1"/>
            <a:r>
              <a:rPr lang="en-AU" dirty="0" smtClean="0"/>
              <a:t>When the passing chief has no son or nephew.</a:t>
            </a:r>
          </a:p>
          <a:p>
            <a:pPr lvl="1"/>
            <a:r>
              <a:rPr lang="en-AU" dirty="0" smtClean="0"/>
              <a:t>When the heir to the chieftaincy has abandoned his village and has no intention to return, sister can resume the chiefs power and authority.  </a:t>
            </a:r>
            <a:endParaRPr lang="en-AU" dirty="0"/>
          </a:p>
        </p:txBody>
      </p:sp>
    </p:spTree>
    <p:extLst>
      <p:ext uri="{BB962C8B-B14F-4D97-AF65-F5344CB8AC3E}">
        <p14:creationId xmlns:p14="http://schemas.microsoft.com/office/powerpoint/2010/main" val="2550370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811" y="287854"/>
            <a:ext cx="3714482" cy="639425"/>
          </a:xfrm>
        </p:spPr>
        <p:txBody>
          <a:bodyPr>
            <a:normAutofit fontScale="90000"/>
          </a:bodyPr>
          <a:lstStyle/>
          <a:p>
            <a:r>
              <a:rPr lang="en-AU" dirty="0" smtClean="0"/>
              <a:t>Continued: </a:t>
            </a:r>
            <a:endParaRPr lang="en-AU" dirty="0"/>
          </a:p>
        </p:txBody>
      </p:sp>
      <p:sp>
        <p:nvSpPr>
          <p:cNvPr id="3" name="Content Placeholder 2"/>
          <p:cNvSpPr>
            <a:spLocks noGrp="1"/>
          </p:cNvSpPr>
          <p:nvPr>
            <p:ph idx="1"/>
          </p:nvPr>
        </p:nvSpPr>
        <p:spPr>
          <a:xfrm>
            <a:off x="685800" y="656823"/>
            <a:ext cx="10820400" cy="6201177"/>
          </a:xfrm>
        </p:spPr>
        <p:txBody>
          <a:bodyPr>
            <a:normAutofit/>
          </a:bodyPr>
          <a:lstStyle/>
          <a:p>
            <a:r>
              <a:rPr lang="en-AU" dirty="0" smtClean="0"/>
              <a:t>Customary Role of Chiefs:</a:t>
            </a:r>
          </a:p>
          <a:p>
            <a:pPr lvl="1"/>
            <a:r>
              <a:rPr lang="en-AU" dirty="0" smtClean="0"/>
              <a:t>Protect its land and people</a:t>
            </a:r>
          </a:p>
          <a:p>
            <a:pPr lvl="1"/>
            <a:r>
              <a:rPr lang="en-AU" dirty="0" smtClean="0"/>
              <a:t>Solve dispute between members of the clan/tribe or dispute between a member of the clan and a person from another clan.</a:t>
            </a:r>
          </a:p>
          <a:p>
            <a:pPr lvl="1"/>
            <a:r>
              <a:rPr lang="en-AU" dirty="0" smtClean="0"/>
              <a:t>Peace maker- facilitates compensation ceremonies.</a:t>
            </a:r>
          </a:p>
          <a:p>
            <a:pPr lvl="1"/>
            <a:r>
              <a:rPr lang="en-AU" dirty="0" smtClean="0"/>
              <a:t>Organises big events like festivals and ceremonies, like haus </a:t>
            </a:r>
            <a:r>
              <a:rPr lang="en-AU" dirty="0" err="1" smtClean="0"/>
              <a:t>krai</a:t>
            </a:r>
            <a:r>
              <a:rPr lang="en-AU" dirty="0" smtClean="0"/>
              <a:t> and bride </a:t>
            </a:r>
            <a:r>
              <a:rPr lang="en-AU" dirty="0" err="1" smtClean="0"/>
              <a:t>brice</a:t>
            </a:r>
            <a:r>
              <a:rPr lang="en-AU" dirty="0" smtClean="0"/>
              <a:t>.</a:t>
            </a:r>
          </a:p>
          <a:p>
            <a:pPr lvl="1"/>
            <a:r>
              <a:rPr lang="en-AU" dirty="0" smtClean="0"/>
              <a:t>Has authority over land of the clan/tribe.</a:t>
            </a:r>
          </a:p>
          <a:p>
            <a:pPr lvl="1"/>
            <a:r>
              <a:rPr lang="en-AU" dirty="0" smtClean="0"/>
              <a:t>Make importance decisions for the clan and tribe they represent</a:t>
            </a:r>
          </a:p>
          <a:p>
            <a:pPr lvl="1"/>
            <a:r>
              <a:rPr lang="en-AU" dirty="0" smtClean="0"/>
              <a:t>Make rules, enforce rules/customs, and punish those who breach the rules.</a:t>
            </a:r>
          </a:p>
          <a:p>
            <a:pPr lvl="1"/>
            <a:r>
              <a:rPr lang="en-AU" dirty="0" smtClean="0"/>
              <a:t>Contribute more resource than ordinary members of clan during compensation and bride price ceremony</a:t>
            </a:r>
            <a:r>
              <a:rPr lang="en-AU" dirty="0" smtClean="0"/>
              <a:t>.</a:t>
            </a:r>
            <a:endParaRPr lang="en-AU" dirty="0"/>
          </a:p>
          <a:p>
            <a:pPr lvl="1"/>
            <a:r>
              <a:rPr lang="en-AU" dirty="0" smtClean="0"/>
              <a:t>The chiefs duties are based on three important principles of  “Love, Care, &amp; Generosity”. </a:t>
            </a:r>
          </a:p>
          <a:p>
            <a:pPr lvl="1"/>
            <a:r>
              <a:rPr lang="en-AU" dirty="0" smtClean="0"/>
              <a:t>Importantly chiefs are leaders and their personality and attributes earn the respect of the people.</a:t>
            </a:r>
          </a:p>
          <a:p>
            <a:pPr lvl="1"/>
            <a:endParaRPr lang="en-AU" dirty="0"/>
          </a:p>
        </p:txBody>
      </p:sp>
    </p:spTree>
    <p:extLst>
      <p:ext uri="{BB962C8B-B14F-4D97-AF65-F5344CB8AC3E}">
        <p14:creationId xmlns:p14="http://schemas.microsoft.com/office/powerpoint/2010/main" val="240686319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
  <TotalTime>1372</TotalTime>
  <Words>1382</Words>
  <Application>Microsoft Office PowerPoint</Application>
  <PresentationFormat>Widescreen</PresentationFormat>
  <Paragraphs>104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Times New Roman</vt:lpstr>
      <vt:lpstr>Vapor Trail</vt:lpstr>
      <vt:lpstr>Pacific constitutional networking conference</vt:lpstr>
      <vt:lpstr>OUTLINE</vt:lpstr>
      <vt:lpstr>PART A - INTRODUCTION</vt:lpstr>
      <vt:lpstr>PART B. AIM OF THE PAPER</vt:lpstr>
      <vt:lpstr>PART C. METHODOLOGY AND SOURCE OF INFORMATION</vt:lpstr>
      <vt:lpstr>Part d.  Role of customary authority in the constitution </vt:lpstr>
      <vt:lpstr>PowerPoint Presentation</vt:lpstr>
      <vt:lpstr>PART E. CUSTOMARY ROLE OF CUSTOMARY AUTHORITY-MANUS CASE STUDY</vt:lpstr>
      <vt:lpstr>Continued: </vt:lpstr>
      <vt:lpstr>continued</vt:lpstr>
      <vt:lpstr>Part f. Findings</vt:lpstr>
      <vt:lpstr>continued</vt:lpstr>
      <vt:lpstr>Part G. CONCLUSION</vt:lpstr>
      <vt:lpstr>recommendation</vt:lpstr>
      <vt:lpstr>Way forward/discussions/questions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Able Valued Client</dc:creator>
  <cp:lastModifiedBy>und26@outlook.com</cp:lastModifiedBy>
  <cp:revision>126</cp:revision>
  <cp:lastPrinted>2016-11-20T01:49:42Z</cp:lastPrinted>
  <dcterms:created xsi:type="dcterms:W3CDTF">2014-06-10T03:39:11Z</dcterms:created>
  <dcterms:modified xsi:type="dcterms:W3CDTF">2016-11-22T21:45:37Z</dcterms:modified>
</cp:coreProperties>
</file>