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71" r:id="rId9"/>
    <p:sldId id="266" r:id="rId10"/>
    <p:sldId id="262" r:id="rId11"/>
    <p:sldId id="264"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2" d="100"/>
          <a:sy n="72"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z="2800" dirty="0"/>
              <a:t>Understanding Papua New Guinea’s Complex Constitutional Leadership Accountability Mechanism – a Discussion on </a:t>
            </a:r>
            <a:r>
              <a:rPr lang="en-AU" sz="2800" i="1" dirty="0"/>
              <a:t>Re Public Prosecutor’s Power to Appoint a Leadership Tribunal </a:t>
            </a:r>
            <a:r>
              <a:rPr lang="en-AU" sz="2800" dirty="0"/>
              <a:t>[2008] PGSC 48  </a:t>
            </a:r>
          </a:p>
        </p:txBody>
      </p:sp>
      <p:sp>
        <p:nvSpPr>
          <p:cNvPr id="3" name="Subtitle 2"/>
          <p:cNvSpPr>
            <a:spLocks noGrp="1"/>
          </p:cNvSpPr>
          <p:nvPr>
            <p:ph type="subTitle" idx="1"/>
          </p:nvPr>
        </p:nvSpPr>
        <p:spPr/>
        <p:txBody>
          <a:bodyPr/>
          <a:lstStyle/>
          <a:p>
            <a:r>
              <a:rPr lang="en-AU" dirty="0"/>
              <a:t>Paper presented by Vergil </a:t>
            </a:r>
            <a:r>
              <a:rPr lang="en-AU" dirty="0" err="1"/>
              <a:t>Narokobi</a:t>
            </a:r>
            <a:r>
              <a:rPr lang="en-AU" dirty="0"/>
              <a:t>, Legal Counsel Ombudsman Commission of Papua New Guinea </a:t>
            </a:r>
          </a:p>
        </p:txBody>
      </p:sp>
    </p:spTree>
    <p:extLst>
      <p:ext uri="{BB962C8B-B14F-4D97-AF65-F5344CB8AC3E}">
        <p14:creationId xmlns:p14="http://schemas.microsoft.com/office/powerpoint/2010/main" val="4030180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 A Brief Note Constitutional Comparison of Pacific States Leadership Accountability Mechanisms  </a:t>
            </a:r>
            <a:br>
              <a:rPr lang="en-AU" dirty="0"/>
            </a:br>
            <a:br>
              <a:rPr lang="en-AU" dirty="0"/>
            </a:br>
            <a:endParaRPr lang="en-AU" dirty="0"/>
          </a:p>
        </p:txBody>
      </p:sp>
      <p:sp>
        <p:nvSpPr>
          <p:cNvPr id="3" name="Content Placeholder 2"/>
          <p:cNvSpPr>
            <a:spLocks noGrp="1"/>
          </p:cNvSpPr>
          <p:nvPr>
            <p:ph idx="1"/>
          </p:nvPr>
        </p:nvSpPr>
        <p:spPr/>
        <p:txBody>
          <a:bodyPr>
            <a:normAutofit fontScale="92500"/>
          </a:bodyPr>
          <a:lstStyle/>
          <a:p>
            <a:r>
              <a:rPr lang="en-AU" dirty="0"/>
              <a:t>Most of the examples from other Pacific Island states seems to suggest that only judges position have been established by the Constitution, and there are two models of dealing with them – either by impeachment through the legislature such as in Australia or through an independent tribunal such as in Cook Islands.</a:t>
            </a:r>
          </a:p>
          <a:p>
            <a:r>
              <a:rPr lang="en-AU" dirty="0"/>
              <a:t>Fiji’s new Constitution does seem to have extensive provisions dealing with establishment of an anti-corruption body.</a:t>
            </a:r>
          </a:p>
          <a:p>
            <a:r>
              <a:rPr lang="en-AU" dirty="0"/>
              <a:t>Solomon Islands has a Leadership Code Commission which is similar Ombudsman Commission’s functions conferred by the OLDRL. It also has provisions dealing with certain positions that relate to establishment of tribunals to deliberate on removal from office of certain positions such as the Public Service Commission.</a:t>
            </a:r>
          </a:p>
          <a:p>
            <a:r>
              <a:rPr lang="en-AU" dirty="0"/>
              <a:t>Vanuatu seems to have a similar set-up to Papua New Guinea but has a number of major differences, such as its Ombudsman Act is not a constitutional law, although the Ombudsman is provided for in the Constitution.</a:t>
            </a:r>
          </a:p>
          <a:p>
            <a:endParaRPr lang="en-AU" dirty="0"/>
          </a:p>
          <a:p>
            <a:endParaRPr lang="en-AU" dirty="0"/>
          </a:p>
        </p:txBody>
      </p:sp>
    </p:spTree>
    <p:extLst>
      <p:ext uri="{BB962C8B-B14F-4D97-AF65-F5344CB8AC3E}">
        <p14:creationId xmlns:p14="http://schemas.microsoft.com/office/powerpoint/2010/main" val="3616681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a:t>
            </a:r>
            <a:r>
              <a:rPr lang="en-AU" i="1" dirty="0"/>
              <a:t>Re Public Prosecutor’s</a:t>
            </a:r>
            <a:r>
              <a:rPr lang="en-AU" dirty="0"/>
              <a:t> Case Arose</a:t>
            </a:r>
            <a:br>
              <a:rPr lang="en-AU" dirty="0"/>
            </a:br>
            <a:endParaRPr lang="en-AU" dirty="0"/>
          </a:p>
        </p:txBody>
      </p:sp>
      <p:sp>
        <p:nvSpPr>
          <p:cNvPr id="3" name="Content Placeholder 2"/>
          <p:cNvSpPr>
            <a:spLocks noGrp="1"/>
          </p:cNvSpPr>
          <p:nvPr>
            <p:ph idx="1"/>
          </p:nvPr>
        </p:nvSpPr>
        <p:spPr/>
        <p:txBody>
          <a:bodyPr/>
          <a:lstStyle/>
          <a:p>
            <a:r>
              <a:rPr lang="en-AU" dirty="0"/>
              <a:t>There has been two Leadership Tribunals dealing with Constitutional Office Holders. In the first one, successful prosecution led to the leader being dismissed from office. In the second one, the tribunal declared that it had no jurisdiction and declined to proceed further with the hearing.</a:t>
            </a:r>
          </a:p>
          <a:p>
            <a:r>
              <a:rPr lang="en-AU" dirty="0"/>
              <a:t>A number of constitutional issues arose and the Ombudsman Commission decided to seek a constitutional reference under s 19 of the Constitution to get the Supreme Court’s binding opinion on the interpretation and application of constitutional laws. </a:t>
            </a:r>
          </a:p>
          <a:p>
            <a:r>
              <a:rPr lang="en-AU" dirty="0"/>
              <a:t>The main issue was with regards to the referral process of a constitutional office holder and what the Public Prosecutors role would be in such a process.</a:t>
            </a:r>
          </a:p>
        </p:txBody>
      </p:sp>
    </p:spTree>
    <p:extLst>
      <p:ext uri="{BB962C8B-B14F-4D97-AF65-F5344CB8AC3E}">
        <p14:creationId xmlns:p14="http://schemas.microsoft.com/office/powerpoint/2010/main" val="2471571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Main Points of the Decision: Misconduct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2361214"/>
              </p:ext>
            </p:extLst>
          </p:nvPr>
        </p:nvGraphicFramePr>
        <p:xfrm>
          <a:off x="677334" y="1270000"/>
          <a:ext cx="9672085" cy="15920117"/>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2144121257"/>
                    </a:ext>
                  </a:extLst>
                </a:gridCol>
                <a:gridCol w="2149078">
                  <a:extLst>
                    <a:ext uri="{9D8B030D-6E8A-4147-A177-3AD203B41FA5}">
                      <a16:colId xmlns:a16="http://schemas.microsoft.com/office/drawing/2014/main" val="3864298245"/>
                    </a:ext>
                  </a:extLst>
                </a:gridCol>
                <a:gridCol w="2149078">
                  <a:extLst>
                    <a:ext uri="{9D8B030D-6E8A-4147-A177-3AD203B41FA5}">
                      <a16:colId xmlns:a16="http://schemas.microsoft.com/office/drawing/2014/main" val="290429641"/>
                    </a:ext>
                  </a:extLst>
                </a:gridCol>
                <a:gridCol w="3224851">
                  <a:extLst>
                    <a:ext uri="{9D8B030D-6E8A-4147-A177-3AD203B41FA5}">
                      <a16:colId xmlns:a16="http://schemas.microsoft.com/office/drawing/2014/main" val="1293410775"/>
                    </a:ext>
                  </a:extLst>
                </a:gridCol>
              </a:tblGrid>
              <a:tr h="1463040">
                <a:tc>
                  <a:txBody>
                    <a:bodyPr/>
                    <a:lstStyle/>
                    <a:p>
                      <a:r>
                        <a:rPr lang="en-AU" dirty="0"/>
                        <a:t>Constitutional Office Holder</a:t>
                      </a:r>
                    </a:p>
                  </a:txBody>
                  <a:tcPr/>
                </a:tc>
                <a:tc>
                  <a:txBody>
                    <a:bodyPr/>
                    <a:lstStyle/>
                    <a:p>
                      <a:r>
                        <a:rPr lang="en-AU" dirty="0"/>
                        <a:t>Appointing Authority </a:t>
                      </a:r>
                    </a:p>
                  </a:txBody>
                  <a:tcPr/>
                </a:tc>
                <a:tc>
                  <a:txBody>
                    <a:bodyPr/>
                    <a:lstStyle/>
                    <a:p>
                      <a:r>
                        <a:rPr lang="en-AU" dirty="0"/>
                        <a:t>Who the Public Prosecutor</a:t>
                      </a:r>
                      <a:r>
                        <a:rPr lang="en-AU" baseline="0" dirty="0"/>
                        <a:t> Refers to (after referral from Ombudsman Commission)</a:t>
                      </a:r>
                      <a:endParaRPr lang="en-AU" dirty="0"/>
                    </a:p>
                  </a:txBody>
                  <a:tcPr/>
                </a:tc>
                <a:tc>
                  <a:txBody>
                    <a:bodyPr/>
                    <a:lstStyle/>
                    <a:p>
                      <a:r>
                        <a:rPr lang="en-AU" baseline="0" dirty="0"/>
                        <a:t>Who Appoints Tribunal and its Composition and the role of the Public Prosecutor at the tribunal </a:t>
                      </a:r>
                      <a:endParaRPr lang="en-AU" dirty="0"/>
                    </a:p>
                  </a:txBody>
                  <a:tcPr/>
                </a:tc>
                <a:extLst>
                  <a:ext uri="{0D108BD9-81ED-4DB2-BD59-A6C34878D82A}">
                    <a16:rowId xmlns:a16="http://schemas.microsoft.com/office/drawing/2014/main" val="287279100"/>
                  </a:ext>
                </a:extLst>
              </a:tr>
              <a:tr h="1265249">
                <a:tc>
                  <a:txBody>
                    <a:bodyPr/>
                    <a:lstStyle/>
                    <a:p>
                      <a:r>
                        <a:rPr lang="en-AU" dirty="0"/>
                        <a:t>Chief Justice </a:t>
                      </a:r>
                    </a:p>
                  </a:txBody>
                  <a:tcPr/>
                </a:tc>
                <a:tc>
                  <a:txBody>
                    <a:bodyPr/>
                    <a:lstStyle/>
                    <a:p>
                      <a:r>
                        <a:rPr lang="en-AU" dirty="0"/>
                        <a:t>National Executive Council</a:t>
                      </a:r>
                      <a:r>
                        <a:rPr lang="en-AU" baseline="0" dirty="0"/>
                        <a:t> (NEC)</a:t>
                      </a:r>
                      <a:endParaRPr lang="en-AU" dirty="0"/>
                    </a:p>
                  </a:txBody>
                  <a:tcPr/>
                </a:tc>
                <a:tc>
                  <a:txBody>
                    <a:bodyPr/>
                    <a:lstStyle/>
                    <a:p>
                      <a:r>
                        <a:rPr lang="en-AU" dirty="0"/>
                        <a:t>NEC</a:t>
                      </a:r>
                    </a:p>
                  </a:txBody>
                  <a:tcPr/>
                </a:tc>
                <a:tc>
                  <a:txBody>
                    <a:bodyPr/>
                    <a:lstStyle/>
                    <a:p>
                      <a:r>
                        <a:rPr lang="en-AU" dirty="0"/>
                        <a:t>NEC appoints</a:t>
                      </a:r>
                      <a:r>
                        <a:rPr lang="en-AU" baseline="0" dirty="0"/>
                        <a:t> t</a:t>
                      </a:r>
                      <a:r>
                        <a:rPr lang="en-AU" dirty="0"/>
                        <a:t>hree Judges or</a:t>
                      </a:r>
                      <a:r>
                        <a:rPr lang="en-AU" baseline="0" dirty="0"/>
                        <a:t> former judges, one of whom is the chairman. The PP prosecutes at the tribunal.</a:t>
                      </a:r>
                      <a:endParaRPr lang="en-AU" dirty="0"/>
                    </a:p>
                  </a:txBody>
                  <a:tcPr/>
                </a:tc>
                <a:extLst>
                  <a:ext uri="{0D108BD9-81ED-4DB2-BD59-A6C34878D82A}">
                    <a16:rowId xmlns:a16="http://schemas.microsoft.com/office/drawing/2014/main" val="388051300"/>
                  </a:ext>
                </a:extLst>
              </a:tr>
              <a:tr h="1737360">
                <a:tc>
                  <a:txBody>
                    <a:bodyPr/>
                    <a:lstStyle/>
                    <a:p>
                      <a:r>
                        <a:rPr lang="en-AU" dirty="0"/>
                        <a:t>Other judges </a:t>
                      </a:r>
                    </a:p>
                  </a:txBody>
                  <a:tcPr/>
                </a:tc>
                <a:tc>
                  <a:txBody>
                    <a:bodyPr/>
                    <a:lstStyle/>
                    <a:p>
                      <a:r>
                        <a:rPr lang="en-AU" dirty="0"/>
                        <a:t>Judicial and Legal Services Commission</a:t>
                      </a:r>
                      <a:r>
                        <a:rPr lang="en-AU" baseline="0" dirty="0"/>
                        <a:t> (JLSC)</a:t>
                      </a:r>
                      <a:endParaRPr lang="en-AU" dirty="0"/>
                    </a:p>
                  </a:txBody>
                  <a:tcPr/>
                </a:tc>
                <a:tc>
                  <a:txBody>
                    <a:bodyPr/>
                    <a:lstStyle/>
                    <a:p>
                      <a:r>
                        <a:rPr lang="en-AU" dirty="0"/>
                        <a:t>JLSC</a:t>
                      </a:r>
                      <a:r>
                        <a:rPr lang="en-AU" baseline="0" dirty="0"/>
                        <a:t> </a:t>
                      </a:r>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PP prosecutes at the tribunal.</a:t>
                      </a:r>
                      <a:endParaRPr lang="en-AU" dirty="0"/>
                    </a:p>
                    <a:p>
                      <a:r>
                        <a:rPr lang="en-AU" baseline="0" dirty="0"/>
                        <a:t>.</a:t>
                      </a:r>
                      <a:endParaRPr lang="en-AU" dirty="0"/>
                    </a:p>
                  </a:txBody>
                  <a:tcPr/>
                </a:tc>
                <a:extLst>
                  <a:ext uri="{0D108BD9-81ED-4DB2-BD59-A6C34878D82A}">
                    <a16:rowId xmlns:a16="http://schemas.microsoft.com/office/drawing/2014/main" val="3537290623"/>
                  </a:ext>
                </a:extLst>
              </a:tr>
              <a:tr h="1463040">
                <a:tc>
                  <a:txBody>
                    <a:bodyPr/>
                    <a:lstStyle/>
                    <a:p>
                      <a:r>
                        <a:rPr lang="en-AU" dirty="0"/>
                        <a:t>Public Prosecutor</a:t>
                      </a:r>
                      <a:r>
                        <a:rPr lang="en-AU" baseline="0" dirty="0"/>
                        <a:t> </a:t>
                      </a:r>
                      <a:endParaRPr lang="en-AU" dirty="0"/>
                    </a:p>
                  </a:txBody>
                  <a:tcPr/>
                </a:tc>
                <a:tc>
                  <a:txBody>
                    <a:bodyPr/>
                    <a:lstStyle/>
                    <a:p>
                      <a:r>
                        <a:rPr lang="en-AU" dirty="0"/>
                        <a:t>JLSC</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PP prosecutes at the tribunal.</a:t>
                      </a:r>
                      <a:endParaRPr lang="en-AU" dirty="0"/>
                    </a:p>
                  </a:txBody>
                  <a:tcPr/>
                </a:tc>
                <a:extLst>
                  <a:ext uri="{0D108BD9-81ED-4DB2-BD59-A6C34878D82A}">
                    <a16:rowId xmlns:a16="http://schemas.microsoft.com/office/drawing/2014/main" val="2103929965"/>
                  </a:ext>
                </a:extLst>
              </a:tr>
              <a:tr h="1463040">
                <a:tc>
                  <a:txBody>
                    <a:bodyPr/>
                    <a:lstStyle/>
                    <a:p>
                      <a:r>
                        <a:rPr lang="en-AU" dirty="0"/>
                        <a:t>Public Solicitor </a:t>
                      </a:r>
                    </a:p>
                  </a:txBody>
                  <a:tcPr/>
                </a:tc>
                <a:tc>
                  <a:txBody>
                    <a:bodyPr/>
                    <a:lstStyle/>
                    <a:p>
                      <a:r>
                        <a:rPr lang="en-AU" dirty="0"/>
                        <a:t>JLSC</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a:t>
                      </a:r>
                      <a:r>
                        <a:rPr lang="en-AU" dirty="0"/>
                        <a:t>. The PP prosecutes at the tribunal.</a:t>
                      </a:r>
                    </a:p>
                  </a:txBody>
                  <a:tcPr/>
                </a:tc>
                <a:extLst>
                  <a:ext uri="{0D108BD9-81ED-4DB2-BD59-A6C34878D82A}">
                    <a16:rowId xmlns:a16="http://schemas.microsoft.com/office/drawing/2014/main" val="772411412"/>
                  </a:ext>
                </a:extLst>
              </a:tr>
              <a:tr h="1737360">
                <a:tc>
                  <a:txBody>
                    <a:bodyPr/>
                    <a:lstStyle/>
                    <a:p>
                      <a:r>
                        <a:rPr lang="en-AU" dirty="0"/>
                        <a:t>Chief Magistrate</a:t>
                      </a:r>
                      <a:r>
                        <a:rPr lang="en-AU" baseline="0" dirty="0"/>
                        <a:t> </a:t>
                      </a:r>
                      <a:endParaRPr lang="en-AU" dirty="0"/>
                    </a:p>
                  </a:txBody>
                  <a:tcPr/>
                </a:tc>
                <a:tc>
                  <a:txBody>
                    <a:bodyPr/>
                    <a:lstStyle/>
                    <a:p>
                      <a:r>
                        <a:rPr lang="en-AU" dirty="0"/>
                        <a:t>JLSC</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PP prosecutes at the tribunal.</a:t>
                      </a:r>
                      <a:endParaRPr lang="en-AU" dirty="0"/>
                    </a:p>
                    <a:p>
                      <a:endParaRPr lang="en-AU" dirty="0"/>
                    </a:p>
                  </a:txBody>
                  <a:tcPr/>
                </a:tc>
                <a:extLst>
                  <a:ext uri="{0D108BD9-81ED-4DB2-BD59-A6C34878D82A}">
                    <a16:rowId xmlns:a16="http://schemas.microsoft.com/office/drawing/2014/main" val="1825603680"/>
                  </a:ext>
                </a:extLst>
              </a:tr>
              <a:tr h="914400">
                <a:tc>
                  <a:txBody>
                    <a:bodyPr/>
                    <a:lstStyle/>
                    <a:p>
                      <a:r>
                        <a:rPr lang="en-AU" dirty="0"/>
                        <a:t>Auditor-General</a:t>
                      </a:r>
                      <a:r>
                        <a:rPr lang="en-AU" baseline="0" dirty="0"/>
                        <a:t> </a:t>
                      </a:r>
                      <a:endParaRPr lang="en-AU" dirty="0"/>
                    </a:p>
                  </a:txBody>
                  <a:tcPr/>
                </a:tc>
                <a:tc>
                  <a:txBody>
                    <a:bodyPr/>
                    <a:lstStyle/>
                    <a:p>
                      <a:r>
                        <a:rPr lang="en-AU" dirty="0"/>
                        <a:t>NEC</a:t>
                      </a:r>
                    </a:p>
                  </a:txBody>
                  <a:tcPr/>
                </a:tc>
                <a:tc>
                  <a:txBody>
                    <a:bodyPr/>
                    <a:lstStyle/>
                    <a:p>
                      <a:r>
                        <a:rPr lang="en-AU" dirty="0"/>
                        <a:t>NEC</a:t>
                      </a:r>
                    </a:p>
                  </a:txBody>
                  <a:tcPr/>
                </a:tc>
                <a:tc>
                  <a:txBody>
                    <a:bodyPr/>
                    <a:lstStyle/>
                    <a:p>
                      <a:r>
                        <a:rPr lang="en-AU" dirty="0"/>
                        <a:t>NEC requests Chief Justice to appoints three judges. PP prosecutes at the tribunal.</a:t>
                      </a:r>
                    </a:p>
                  </a:txBody>
                  <a:tcPr/>
                </a:tc>
                <a:extLst>
                  <a:ext uri="{0D108BD9-81ED-4DB2-BD59-A6C34878D82A}">
                    <a16:rowId xmlns:a16="http://schemas.microsoft.com/office/drawing/2014/main" val="1650225671"/>
                  </a:ext>
                </a:extLst>
              </a:tr>
              <a:tr h="1188720">
                <a:tc>
                  <a:txBody>
                    <a:bodyPr/>
                    <a:lstStyle/>
                    <a:p>
                      <a:r>
                        <a:rPr lang="en-AU" dirty="0"/>
                        <a:t>Clerk of Parliament</a:t>
                      </a:r>
                    </a:p>
                  </a:txBody>
                  <a:tcPr/>
                </a:tc>
                <a:tc>
                  <a:txBody>
                    <a:bodyPr/>
                    <a:lstStyle/>
                    <a:p>
                      <a:r>
                        <a:rPr lang="en-AU" dirty="0"/>
                        <a:t>NEC</a:t>
                      </a:r>
                    </a:p>
                  </a:txBody>
                  <a:tcPr/>
                </a:tc>
                <a:tc>
                  <a:txBody>
                    <a:bodyPr/>
                    <a:lstStyle/>
                    <a:p>
                      <a:r>
                        <a:rPr lang="en-AU" dirty="0"/>
                        <a:t>NEC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NEC requests Chief Justice appoint three judges. PP prosecutes</a:t>
                      </a:r>
                      <a:r>
                        <a:rPr lang="en-AU" baseline="0" dirty="0"/>
                        <a:t> at the tribunal.</a:t>
                      </a:r>
                      <a:endParaRPr lang="en-AU" dirty="0"/>
                    </a:p>
                    <a:p>
                      <a:endParaRPr lang="en-AU" dirty="0"/>
                    </a:p>
                  </a:txBody>
                  <a:tcPr/>
                </a:tc>
                <a:extLst>
                  <a:ext uri="{0D108BD9-81ED-4DB2-BD59-A6C34878D82A}">
                    <a16:rowId xmlns:a16="http://schemas.microsoft.com/office/drawing/2014/main" val="1296117945"/>
                  </a:ext>
                </a:extLst>
              </a:tr>
              <a:tr h="1265249">
                <a:tc>
                  <a:txBody>
                    <a:bodyPr/>
                    <a:lstStyle/>
                    <a:p>
                      <a:r>
                        <a:rPr lang="en-AU" dirty="0"/>
                        <a:t>Mem</a:t>
                      </a:r>
                      <a:r>
                        <a:rPr lang="en-AU" baseline="0" dirty="0"/>
                        <a:t>ber of Electoral Commission </a:t>
                      </a:r>
                      <a:endParaRPr lang="en-AU" dirty="0"/>
                    </a:p>
                  </a:txBody>
                  <a:tcPr/>
                </a:tc>
                <a:tc>
                  <a:txBody>
                    <a:bodyPr/>
                    <a:lstStyle/>
                    <a:p>
                      <a:r>
                        <a:rPr lang="en-AU" dirty="0"/>
                        <a:t>Electoral Commission Appointment Committee</a:t>
                      </a:r>
                      <a:r>
                        <a:rPr lang="en-AU" baseline="0" dirty="0"/>
                        <a:t> </a:t>
                      </a:r>
                      <a:endParaRPr lang="en-AU" dirty="0"/>
                    </a:p>
                  </a:txBody>
                  <a:tcPr/>
                </a:tc>
                <a:tc>
                  <a:txBody>
                    <a:bodyPr/>
                    <a:lstStyle/>
                    <a:p>
                      <a:r>
                        <a:rPr lang="en-AU" dirty="0"/>
                        <a:t>ECAC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ECAC requests Chief Justice to appoint three judges. PP prosecutes at the tribunal.</a:t>
                      </a:r>
                    </a:p>
                    <a:p>
                      <a:endParaRPr lang="en-AU" dirty="0"/>
                    </a:p>
                  </a:txBody>
                  <a:tcPr/>
                </a:tc>
                <a:extLst>
                  <a:ext uri="{0D108BD9-81ED-4DB2-BD59-A6C34878D82A}">
                    <a16:rowId xmlns:a16="http://schemas.microsoft.com/office/drawing/2014/main" val="4222975889"/>
                  </a:ext>
                </a:extLst>
              </a:tr>
              <a:tr h="1265249">
                <a:tc>
                  <a:txBody>
                    <a:bodyPr/>
                    <a:lstStyle/>
                    <a:p>
                      <a:r>
                        <a:rPr lang="en-AU" dirty="0"/>
                        <a:t>Member of the Public Service Commission </a:t>
                      </a:r>
                    </a:p>
                  </a:txBody>
                  <a:tcPr/>
                </a:tc>
                <a:tc>
                  <a:txBody>
                    <a:bodyPr/>
                    <a:lstStyle/>
                    <a:p>
                      <a:r>
                        <a:rPr lang="en-AU" dirty="0"/>
                        <a:t>Public Services Commission Appointment Committee</a:t>
                      </a:r>
                      <a:r>
                        <a:rPr lang="en-AU" baseline="0" dirty="0"/>
                        <a:t> </a:t>
                      </a:r>
                      <a:endParaRPr lang="en-AU" dirty="0"/>
                    </a:p>
                  </a:txBody>
                  <a:tcPr/>
                </a:tc>
                <a:tc>
                  <a:txBody>
                    <a:bodyPr/>
                    <a:lstStyle/>
                    <a:p>
                      <a:r>
                        <a:rPr lang="en-AU" dirty="0"/>
                        <a:t>PSCAC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PSCAC requests Chief Justice to appoint three judges. PP</a:t>
                      </a:r>
                      <a:r>
                        <a:rPr lang="en-AU" baseline="0" dirty="0"/>
                        <a:t> prosecutes at the tribunal.</a:t>
                      </a:r>
                      <a:endParaRPr lang="en-AU" dirty="0"/>
                    </a:p>
                    <a:p>
                      <a:endParaRPr lang="en-AU" dirty="0"/>
                    </a:p>
                  </a:txBody>
                  <a:tcPr/>
                </a:tc>
                <a:extLst>
                  <a:ext uri="{0D108BD9-81ED-4DB2-BD59-A6C34878D82A}">
                    <a16:rowId xmlns:a16="http://schemas.microsoft.com/office/drawing/2014/main" val="1051192038"/>
                  </a:ext>
                </a:extLst>
              </a:tr>
              <a:tr h="973268">
                <a:tc>
                  <a:txBody>
                    <a:bodyPr/>
                    <a:lstStyle/>
                    <a:p>
                      <a:r>
                        <a:rPr lang="en-AU" dirty="0"/>
                        <a:t>Member of the Ombudsman Commission </a:t>
                      </a:r>
                    </a:p>
                  </a:txBody>
                  <a:tcPr/>
                </a:tc>
                <a:tc>
                  <a:txBody>
                    <a:bodyPr/>
                    <a:lstStyle/>
                    <a:p>
                      <a:r>
                        <a:rPr lang="en-AU" dirty="0"/>
                        <a:t>Ombudsman Appointment Committee </a:t>
                      </a:r>
                    </a:p>
                  </a:txBody>
                  <a:tcPr/>
                </a:tc>
                <a:tc>
                  <a:txBody>
                    <a:bodyPr/>
                    <a:lstStyle/>
                    <a:p>
                      <a:r>
                        <a:rPr lang="en-AU" dirty="0"/>
                        <a:t>OAC</a:t>
                      </a:r>
                    </a:p>
                  </a:txBody>
                  <a:tcPr/>
                </a:tc>
                <a:tc>
                  <a:txBody>
                    <a:bodyPr/>
                    <a:lstStyle/>
                    <a:p>
                      <a:r>
                        <a:rPr lang="en-AU" dirty="0"/>
                        <a:t>OAC requests Chief Justice to appoint</a:t>
                      </a:r>
                      <a:r>
                        <a:rPr lang="en-AU" baseline="0" dirty="0"/>
                        <a:t> three judges. PP prosecutes at the tribunal.</a:t>
                      </a:r>
                      <a:endParaRPr lang="en-AU" dirty="0"/>
                    </a:p>
                  </a:txBody>
                  <a:tcPr/>
                </a:tc>
                <a:extLst>
                  <a:ext uri="{0D108BD9-81ED-4DB2-BD59-A6C34878D82A}">
                    <a16:rowId xmlns:a16="http://schemas.microsoft.com/office/drawing/2014/main" val="1024308049"/>
                  </a:ext>
                </a:extLst>
              </a:tr>
              <a:tr h="394714">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32221903"/>
                  </a:ext>
                </a:extLst>
              </a:tr>
              <a:tr h="394714">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079849239"/>
                  </a:ext>
                </a:extLst>
              </a:tr>
              <a:tr h="394714">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600427074"/>
                  </a:ext>
                </a:extLst>
              </a:tr>
            </a:tbl>
          </a:graphicData>
        </a:graphic>
      </p:graphicFrame>
    </p:spTree>
    <p:extLst>
      <p:ext uri="{BB962C8B-B14F-4D97-AF65-F5344CB8AC3E}">
        <p14:creationId xmlns:p14="http://schemas.microsoft.com/office/powerpoint/2010/main" val="2696178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Main Points of the Decision: Removal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150133"/>
              </p:ext>
            </p:extLst>
          </p:nvPr>
        </p:nvGraphicFramePr>
        <p:xfrm>
          <a:off x="677863" y="2160588"/>
          <a:ext cx="8596312" cy="1691640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3600243577"/>
                    </a:ext>
                  </a:extLst>
                </a:gridCol>
                <a:gridCol w="2261894">
                  <a:extLst>
                    <a:ext uri="{9D8B030D-6E8A-4147-A177-3AD203B41FA5}">
                      <a16:colId xmlns:a16="http://schemas.microsoft.com/office/drawing/2014/main" val="2087445117"/>
                    </a:ext>
                  </a:extLst>
                </a:gridCol>
                <a:gridCol w="2036262">
                  <a:extLst>
                    <a:ext uri="{9D8B030D-6E8A-4147-A177-3AD203B41FA5}">
                      <a16:colId xmlns:a16="http://schemas.microsoft.com/office/drawing/2014/main" val="1909072703"/>
                    </a:ext>
                  </a:extLst>
                </a:gridCol>
                <a:gridCol w="2149078">
                  <a:extLst>
                    <a:ext uri="{9D8B030D-6E8A-4147-A177-3AD203B41FA5}">
                      <a16:colId xmlns:a16="http://schemas.microsoft.com/office/drawing/2014/main" val="3453663085"/>
                    </a:ext>
                  </a:extLst>
                </a:gridCol>
              </a:tblGrid>
              <a:tr h="1463040">
                <a:tc>
                  <a:txBody>
                    <a:bodyPr/>
                    <a:lstStyle/>
                    <a:p>
                      <a:r>
                        <a:rPr lang="en-AU" dirty="0"/>
                        <a:t>Constitutional Office Holder</a:t>
                      </a:r>
                      <a:r>
                        <a:rPr lang="en-AU" baseline="0" dirty="0"/>
                        <a:t> </a:t>
                      </a:r>
                      <a:endParaRPr lang="en-AU" dirty="0"/>
                    </a:p>
                  </a:txBody>
                  <a:tcPr/>
                </a:tc>
                <a:tc>
                  <a:txBody>
                    <a:bodyPr/>
                    <a:lstStyle/>
                    <a:p>
                      <a:r>
                        <a:rPr lang="en-AU" dirty="0"/>
                        <a:t>Appointing Authority </a:t>
                      </a:r>
                    </a:p>
                  </a:txBody>
                  <a:tcPr/>
                </a:tc>
                <a:tc>
                  <a:txBody>
                    <a:bodyPr/>
                    <a:lstStyle/>
                    <a:p>
                      <a:r>
                        <a:rPr lang="en-AU" dirty="0"/>
                        <a:t>Role of</a:t>
                      </a:r>
                      <a:r>
                        <a:rPr lang="en-AU" baseline="0" dirty="0"/>
                        <a:t> the Public Prosecutor and Ombudsman Commission </a:t>
                      </a:r>
                      <a:endParaRPr lang="en-AU" dirty="0"/>
                    </a:p>
                  </a:txBody>
                  <a:tcPr/>
                </a:tc>
                <a:tc>
                  <a:txBody>
                    <a:bodyPr/>
                    <a:lstStyle/>
                    <a:p>
                      <a:r>
                        <a:rPr lang="en-AU" dirty="0"/>
                        <a:t>Tribunal and Composition of the Tribunal and its role</a:t>
                      </a:r>
                    </a:p>
                  </a:txBody>
                  <a:tcPr/>
                </a:tc>
                <a:extLst>
                  <a:ext uri="{0D108BD9-81ED-4DB2-BD59-A6C34878D82A}">
                    <a16:rowId xmlns:a16="http://schemas.microsoft.com/office/drawing/2014/main" val="612165886"/>
                  </a:ext>
                </a:extLst>
              </a:tr>
              <a:tr h="2286000">
                <a:tc>
                  <a:txBody>
                    <a:bodyPr/>
                    <a:lstStyle/>
                    <a:p>
                      <a:r>
                        <a:rPr lang="en-AU" dirty="0"/>
                        <a:t>Chief Justice</a:t>
                      </a:r>
                      <a:r>
                        <a:rPr lang="en-AU" baseline="0" dirty="0"/>
                        <a:t> </a:t>
                      </a:r>
                      <a:endParaRPr lang="en-AU" dirty="0"/>
                    </a:p>
                  </a:txBody>
                  <a:tcPr/>
                </a:tc>
                <a:tc>
                  <a:txBody>
                    <a:bodyPr/>
                    <a:lstStyle/>
                    <a:p>
                      <a:r>
                        <a:rPr lang="en-AU" dirty="0"/>
                        <a:t>NEC</a:t>
                      </a:r>
                    </a:p>
                  </a:txBody>
                  <a:tcPr/>
                </a:tc>
                <a:tc>
                  <a:txBody>
                    <a:bodyPr/>
                    <a:lstStyle/>
                    <a:p>
                      <a:r>
                        <a:rPr lang="en-AU" dirty="0"/>
                        <a:t>OC</a:t>
                      </a:r>
                      <a:r>
                        <a:rPr lang="en-AU" baseline="0" dirty="0"/>
                        <a:t> and PP have no role to play.</a:t>
                      </a:r>
                      <a:r>
                        <a:rPr lang="en-AU" dirty="0"/>
                        <a: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NEC appoints</a:t>
                      </a:r>
                      <a:r>
                        <a:rPr lang="en-AU" baseline="0" dirty="0"/>
                        <a:t> t</a:t>
                      </a:r>
                      <a:r>
                        <a:rPr lang="en-AU" dirty="0"/>
                        <a:t>hree Judges or</a:t>
                      </a:r>
                      <a:r>
                        <a:rPr lang="en-AU" baseline="0" dirty="0"/>
                        <a:t> former judges, one of whom is the chairman. The PP prosecutes at the tribunal.</a:t>
                      </a:r>
                      <a:endParaRPr lang="en-AU" dirty="0"/>
                    </a:p>
                    <a:p>
                      <a:endParaRPr lang="en-AU" dirty="0"/>
                    </a:p>
                  </a:txBody>
                  <a:tcPr/>
                </a:tc>
                <a:extLst>
                  <a:ext uri="{0D108BD9-81ED-4DB2-BD59-A6C34878D82A}">
                    <a16:rowId xmlns:a16="http://schemas.microsoft.com/office/drawing/2014/main" val="3807114948"/>
                  </a:ext>
                </a:extLst>
              </a:tr>
              <a:tr h="2560320">
                <a:tc>
                  <a:txBody>
                    <a:bodyPr/>
                    <a:lstStyle/>
                    <a:p>
                      <a:r>
                        <a:rPr lang="en-AU" dirty="0"/>
                        <a:t>Judge </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OC</a:t>
                      </a:r>
                      <a:r>
                        <a:rPr lang="en-AU" baseline="0" dirty="0"/>
                        <a:t> and PP have no role to play.</a:t>
                      </a:r>
                      <a:r>
                        <a:rPr lang="en-AU" dirty="0"/>
                        <a:t> </a:t>
                      </a:r>
                    </a:p>
                    <a:p>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tribunal proceeds like a commission of inquiry.</a:t>
                      </a:r>
                      <a:endParaRPr lang="en-AU" dirty="0"/>
                    </a:p>
                    <a:p>
                      <a:endParaRPr lang="en-AU" dirty="0"/>
                    </a:p>
                  </a:txBody>
                  <a:tcPr/>
                </a:tc>
                <a:extLst>
                  <a:ext uri="{0D108BD9-81ED-4DB2-BD59-A6C34878D82A}">
                    <a16:rowId xmlns:a16="http://schemas.microsoft.com/office/drawing/2014/main" val="263785027"/>
                  </a:ext>
                </a:extLst>
              </a:tr>
              <a:tr h="2560320">
                <a:tc>
                  <a:txBody>
                    <a:bodyPr/>
                    <a:lstStyle/>
                    <a:p>
                      <a:r>
                        <a:rPr lang="en-AU" dirty="0"/>
                        <a:t>Public Prosecutor</a:t>
                      </a:r>
                      <a:r>
                        <a:rPr lang="en-AU" baseline="0" dirty="0"/>
                        <a:t> </a:t>
                      </a:r>
                      <a:endParaRPr lang="en-AU" dirty="0"/>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OC</a:t>
                      </a:r>
                      <a:r>
                        <a:rPr lang="en-AU" baseline="0" dirty="0"/>
                        <a:t> and PP have no role to play.</a:t>
                      </a:r>
                      <a:r>
                        <a:rPr lang="en-AU" dirty="0"/>
                        <a:t> </a:t>
                      </a:r>
                    </a:p>
                    <a:p>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tribunal proceeds like a commission of inquiry.</a:t>
                      </a:r>
                      <a:endParaRPr lang="en-AU" dirty="0"/>
                    </a:p>
                    <a:p>
                      <a:endParaRPr lang="en-AU" dirty="0"/>
                    </a:p>
                  </a:txBody>
                  <a:tcPr/>
                </a:tc>
                <a:extLst>
                  <a:ext uri="{0D108BD9-81ED-4DB2-BD59-A6C34878D82A}">
                    <a16:rowId xmlns:a16="http://schemas.microsoft.com/office/drawing/2014/main" val="797441569"/>
                  </a:ext>
                </a:extLst>
              </a:tr>
              <a:tr h="2560320">
                <a:tc>
                  <a:txBody>
                    <a:bodyPr/>
                    <a:lstStyle/>
                    <a:p>
                      <a:r>
                        <a:rPr lang="en-AU" dirty="0"/>
                        <a:t>Public Solicitor </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OC</a:t>
                      </a:r>
                      <a:r>
                        <a:rPr lang="en-AU" baseline="0" dirty="0"/>
                        <a:t> and PP have no role to play.</a:t>
                      </a:r>
                      <a:r>
                        <a:rPr lang="en-AU" dirty="0"/>
                        <a:t> </a:t>
                      </a:r>
                    </a:p>
                    <a:p>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tribunal proceeds like a commission of inquiry.</a:t>
                      </a:r>
                      <a:endParaRPr lang="en-AU" dirty="0"/>
                    </a:p>
                    <a:p>
                      <a:endParaRPr lang="en-AU" dirty="0"/>
                    </a:p>
                  </a:txBody>
                  <a:tcPr/>
                </a:tc>
                <a:extLst>
                  <a:ext uri="{0D108BD9-81ED-4DB2-BD59-A6C34878D82A}">
                    <a16:rowId xmlns:a16="http://schemas.microsoft.com/office/drawing/2014/main" val="541722981"/>
                  </a:ext>
                </a:extLst>
              </a:tr>
              <a:tr h="2560320">
                <a:tc>
                  <a:txBody>
                    <a:bodyPr/>
                    <a:lstStyle/>
                    <a:p>
                      <a:r>
                        <a:rPr lang="en-AU" dirty="0"/>
                        <a:t>Chief Magistrate </a:t>
                      </a:r>
                    </a:p>
                  </a:txBody>
                  <a:tcPr/>
                </a:tc>
                <a:tc>
                  <a:txBody>
                    <a:bodyPr/>
                    <a:lstStyle/>
                    <a:p>
                      <a:r>
                        <a:rPr lang="en-AU" dirty="0"/>
                        <a:t>JLSC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OC</a:t>
                      </a:r>
                      <a:r>
                        <a:rPr lang="en-AU" baseline="0" dirty="0"/>
                        <a:t> and PP have no role to play.</a:t>
                      </a:r>
                      <a:r>
                        <a:rPr lang="en-AU" dirty="0"/>
                        <a:t> </a:t>
                      </a:r>
                    </a:p>
                    <a:p>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JLSC appoints three Judges or</a:t>
                      </a:r>
                      <a:r>
                        <a:rPr lang="en-AU" baseline="0" dirty="0"/>
                        <a:t> former judges, one of whom is the chairman. The tribunal proceeds like a commission of inquiry.</a:t>
                      </a:r>
                      <a:endParaRPr lang="en-AU" dirty="0"/>
                    </a:p>
                    <a:p>
                      <a:endParaRPr lang="en-AU" dirty="0"/>
                    </a:p>
                  </a:txBody>
                  <a:tcPr/>
                </a:tc>
                <a:extLst>
                  <a:ext uri="{0D108BD9-81ED-4DB2-BD59-A6C34878D82A}">
                    <a16:rowId xmlns:a16="http://schemas.microsoft.com/office/drawing/2014/main" val="1208933168"/>
                  </a:ext>
                </a:extLst>
              </a:tr>
              <a:tr h="365760">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535144397"/>
                  </a:ext>
                </a:extLst>
              </a:tr>
              <a:tr h="365760">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009473901"/>
                  </a:ext>
                </a:extLst>
              </a:tr>
              <a:tr h="365760">
                <a:tc>
                  <a:txBody>
                    <a:bodyPr/>
                    <a:lstStyle/>
                    <a:p>
                      <a:endParaRPr lang="en-AU" dirty="0"/>
                    </a:p>
                  </a:txBody>
                  <a:tcP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003589495"/>
                  </a:ext>
                </a:extLst>
              </a:tr>
              <a:tr h="365760">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659407190"/>
                  </a:ext>
                </a:extLst>
              </a:tr>
              <a:tr h="365760">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894504254"/>
                  </a:ext>
                </a:extLst>
              </a:tr>
              <a:tr h="365760">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2621339697"/>
                  </a:ext>
                </a:extLst>
              </a:tr>
              <a:tr h="365760">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2464583365"/>
                  </a:ext>
                </a:extLst>
              </a:tr>
              <a:tr h="365760">
                <a:tc>
                  <a:txBody>
                    <a:bodyPr/>
                    <a:lstStyle/>
                    <a:p>
                      <a:endParaRPr lang="en-AU"/>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796506666"/>
                  </a:ext>
                </a:extLst>
              </a:tr>
            </a:tbl>
          </a:graphicData>
        </a:graphic>
      </p:graphicFrame>
    </p:spTree>
    <p:extLst>
      <p:ext uri="{BB962C8B-B14F-4D97-AF65-F5344CB8AC3E}">
        <p14:creationId xmlns:p14="http://schemas.microsoft.com/office/powerpoint/2010/main" val="1429495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Challenges and Unresolved Issues  </a:t>
            </a:r>
          </a:p>
        </p:txBody>
      </p:sp>
      <p:sp>
        <p:nvSpPr>
          <p:cNvPr id="3" name="Content Placeholder 2"/>
          <p:cNvSpPr>
            <a:spLocks noGrp="1"/>
          </p:cNvSpPr>
          <p:nvPr>
            <p:ph idx="1"/>
          </p:nvPr>
        </p:nvSpPr>
        <p:spPr/>
        <p:txBody>
          <a:bodyPr>
            <a:normAutofit lnSpcReduction="10000"/>
          </a:bodyPr>
          <a:lstStyle/>
          <a:p>
            <a:r>
              <a:rPr lang="en-AU" dirty="0"/>
              <a:t>The Constitution attempts to balance independence of office and accountability.</a:t>
            </a:r>
          </a:p>
          <a:p>
            <a:r>
              <a:rPr lang="en-AU" dirty="0"/>
              <a:t>In the process it has become a lengthy, complex and costly exercise. For example concurrent investigations can be carried out by the Ombudsman Commission and the Appointing Authority. </a:t>
            </a:r>
          </a:p>
          <a:p>
            <a:r>
              <a:rPr lang="en-AU" dirty="0"/>
              <a:t>The Supreme Court appears to have considered the old provision of the OLDRL, s 27(4) of OLDRL in its deliberations.</a:t>
            </a:r>
          </a:p>
          <a:p>
            <a:r>
              <a:rPr lang="en-AU" dirty="0"/>
              <a:t>Rules of evidence for removal under </a:t>
            </a:r>
            <a:r>
              <a:rPr lang="en-AU" dirty="0" err="1"/>
              <a:t>ss</a:t>
            </a:r>
            <a:r>
              <a:rPr lang="en-AU" dirty="0"/>
              <a:t> 178 to 181 of the Constitution is lower than for misconduct offences under the OLDRL. They used to be the same.</a:t>
            </a:r>
          </a:p>
          <a:p>
            <a:r>
              <a:rPr lang="en-AU" dirty="0"/>
              <a:t>Recent Supreme Court decision on the Prime Minister that Public Prosecutor must refer the same matter to the Chief Justice, raises the issue of whether the Appointing Authority must refer the same matter to the Tribunal that comes to it from the Public Prosecutor.  </a:t>
            </a:r>
          </a:p>
        </p:txBody>
      </p:sp>
    </p:spTree>
    <p:extLst>
      <p:ext uri="{BB962C8B-B14F-4D97-AF65-F5344CB8AC3E}">
        <p14:creationId xmlns:p14="http://schemas.microsoft.com/office/powerpoint/2010/main" val="1762733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Conclusion </a:t>
            </a:r>
          </a:p>
        </p:txBody>
      </p:sp>
      <p:sp>
        <p:nvSpPr>
          <p:cNvPr id="3" name="Content Placeholder 2"/>
          <p:cNvSpPr>
            <a:spLocks noGrp="1"/>
          </p:cNvSpPr>
          <p:nvPr>
            <p:ph idx="1"/>
          </p:nvPr>
        </p:nvSpPr>
        <p:spPr/>
        <p:txBody>
          <a:bodyPr/>
          <a:lstStyle/>
          <a:p>
            <a:r>
              <a:rPr lang="en-AU" dirty="0"/>
              <a:t>Thank you for your attention.</a:t>
            </a:r>
          </a:p>
        </p:txBody>
      </p:sp>
    </p:spTree>
    <p:extLst>
      <p:ext uri="{BB962C8B-B14F-4D97-AF65-F5344CB8AC3E}">
        <p14:creationId xmlns:p14="http://schemas.microsoft.com/office/powerpoint/2010/main" val="105823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Outline of Presentation</a:t>
            </a:r>
          </a:p>
        </p:txBody>
      </p:sp>
      <p:sp>
        <p:nvSpPr>
          <p:cNvPr id="3" name="Content Placeholder 2"/>
          <p:cNvSpPr>
            <a:spLocks noGrp="1"/>
          </p:cNvSpPr>
          <p:nvPr>
            <p:ph idx="1"/>
          </p:nvPr>
        </p:nvSpPr>
        <p:spPr/>
        <p:txBody>
          <a:bodyPr>
            <a:normAutofit fontScale="92500" lnSpcReduction="10000"/>
          </a:bodyPr>
          <a:lstStyle/>
          <a:p>
            <a:pPr>
              <a:buFont typeface="+mj-lt"/>
              <a:buAutoNum type="arabicPeriod"/>
            </a:pPr>
            <a:r>
              <a:rPr lang="en-AU" dirty="0"/>
              <a:t>Introduction</a:t>
            </a:r>
          </a:p>
          <a:p>
            <a:pPr>
              <a:buFont typeface="+mj-lt"/>
              <a:buAutoNum type="arabicPeriod"/>
            </a:pPr>
            <a:r>
              <a:rPr lang="en-AU" dirty="0"/>
              <a:t>Papua New Guinea Political and Legal Context</a:t>
            </a:r>
          </a:p>
          <a:p>
            <a:pPr>
              <a:buFont typeface="+mj-lt"/>
              <a:buAutoNum type="arabicPeriod"/>
            </a:pPr>
            <a:r>
              <a:rPr lang="en-AU" dirty="0"/>
              <a:t>A Summary of the Leadership Code in Papua New Guinea</a:t>
            </a:r>
          </a:p>
          <a:p>
            <a:pPr>
              <a:buFont typeface="+mj-lt"/>
              <a:buAutoNum type="arabicPeriod"/>
            </a:pPr>
            <a:r>
              <a:rPr lang="en-AU" dirty="0"/>
              <a:t>Grounds for Removal from Office</a:t>
            </a:r>
            <a:r>
              <a:rPr lang="en-AU" dirty="0"/>
              <a:t> </a:t>
            </a:r>
          </a:p>
          <a:p>
            <a:pPr>
              <a:buFont typeface="+mj-lt"/>
              <a:buAutoNum type="arabicPeriod"/>
            </a:pPr>
            <a:r>
              <a:rPr lang="en-AU" dirty="0"/>
              <a:t>Who is Involved in this Process?</a:t>
            </a:r>
          </a:p>
          <a:p>
            <a:pPr>
              <a:buFont typeface="+mj-lt"/>
              <a:buAutoNum type="arabicPeriod"/>
            </a:pPr>
            <a:r>
              <a:rPr lang="en-AU" dirty="0"/>
              <a:t>A Brief Constitutional Comparison of Pacific States Leadership Accountability Mechanisms  </a:t>
            </a:r>
          </a:p>
          <a:p>
            <a:pPr>
              <a:buFont typeface="+mj-lt"/>
              <a:buAutoNum type="arabicPeriod"/>
            </a:pPr>
            <a:r>
              <a:rPr lang="en-AU" dirty="0"/>
              <a:t>How </a:t>
            </a:r>
            <a:r>
              <a:rPr lang="en-AU" i="1" dirty="0"/>
              <a:t>Re Public Prosecutor’s</a:t>
            </a:r>
            <a:r>
              <a:rPr lang="en-AU" dirty="0"/>
              <a:t> Case Arose</a:t>
            </a:r>
          </a:p>
          <a:p>
            <a:pPr>
              <a:buFont typeface="+mj-lt"/>
              <a:buAutoNum type="arabicPeriod"/>
            </a:pPr>
            <a:r>
              <a:rPr lang="en-AU" dirty="0"/>
              <a:t>Main Points of the Decision</a:t>
            </a:r>
          </a:p>
          <a:p>
            <a:pPr>
              <a:buFont typeface="+mj-lt"/>
              <a:buAutoNum type="arabicPeriod"/>
            </a:pPr>
            <a:r>
              <a:rPr lang="en-AU" dirty="0"/>
              <a:t>Unresolved Issues and Challenges </a:t>
            </a:r>
          </a:p>
          <a:p>
            <a:pPr>
              <a:buFont typeface="+mj-lt"/>
              <a:buAutoNum type="arabicPeriod"/>
            </a:pPr>
            <a:r>
              <a:rPr lang="en-AU" dirty="0"/>
              <a:t>Conclusion  </a:t>
            </a:r>
          </a:p>
        </p:txBody>
      </p:sp>
    </p:spTree>
    <p:extLst>
      <p:ext uri="{BB962C8B-B14F-4D97-AF65-F5344CB8AC3E}">
        <p14:creationId xmlns:p14="http://schemas.microsoft.com/office/powerpoint/2010/main" val="3256628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Alfred </a:t>
            </a:r>
            <a:r>
              <a:rPr lang="en-AU" dirty="0" err="1"/>
              <a:t>Kaiabe</a:t>
            </a:r>
            <a:r>
              <a:rPr lang="en-AU" dirty="0"/>
              <a:t>, former MP, dressed in traditional attire in Parl.</a:t>
            </a:r>
          </a:p>
        </p:txBody>
      </p:sp>
      <p:pic>
        <p:nvPicPr>
          <p:cNvPr id="6" name="Picture Placeholder 5"/>
          <p:cNvPicPr>
            <a:picLocks noGrp="1" noChangeAspect="1"/>
          </p:cNvPicPr>
          <p:nvPr>
            <p:ph type="pic" idx="1"/>
          </p:nvPr>
        </p:nvPicPr>
        <p:blipFill>
          <a:blip r:embed="rId2"/>
          <a:srcRect t="30432" b="30432"/>
          <a:stretch>
            <a:fillRect/>
          </a:stretch>
        </p:blipFill>
        <p:spPr/>
      </p:pic>
      <p:sp>
        <p:nvSpPr>
          <p:cNvPr id="4" name="Text Placeholder 3"/>
          <p:cNvSpPr>
            <a:spLocks noGrp="1"/>
          </p:cNvSpPr>
          <p:nvPr>
            <p:ph type="body" sz="half" idx="2"/>
          </p:nvPr>
        </p:nvSpPr>
        <p:spPr>
          <a:xfrm>
            <a:off x="677334" y="5367337"/>
            <a:ext cx="8596667" cy="1268593"/>
          </a:xfrm>
        </p:spPr>
        <p:txBody>
          <a:bodyPr>
            <a:noAutofit/>
          </a:bodyPr>
          <a:lstStyle/>
          <a:p>
            <a:r>
              <a:rPr lang="en-AU" sz="1400" dirty="0"/>
              <a:t>“The success of a nation, we believe, depends ultimately on its people and their leaders.  No amount of careful planning in governmental institutions or scientific disciplines will achieve liberation and fulfilment of the citizens of our country unless the leaders - those who hold official positions of power, authority or influence - have bold vision, work hard and are resolutely dedicated to the service of their people.” (Constitutional Planning Committee Final Report, Chapter 3, para1.</a:t>
            </a:r>
          </a:p>
        </p:txBody>
      </p:sp>
      <p:sp>
        <p:nvSpPr>
          <p:cNvPr id="5" name="Picture Placeholder 2"/>
          <p:cNvSpPr txBox="1">
            <a:spLocks/>
          </p:cNvSpPr>
          <p:nvPr/>
        </p:nvSpPr>
        <p:spPr>
          <a:xfrm>
            <a:off x="829734" y="762000"/>
            <a:ext cx="8596668" cy="3845718"/>
          </a:xfrm>
          <a:prstGeom prst="rect">
            <a:avLst/>
          </a:prstGeom>
        </p:spPr>
      </p:sp>
    </p:spTree>
    <p:extLst>
      <p:ext uri="{BB962C8B-B14F-4D97-AF65-F5344CB8AC3E}">
        <p14:creationId xmlns:p14="http://schemas.microsoft.com/office/powerpoint/2010/main" val="111420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7497"/>
          </a:xfrm>
        </p:spPr>
        <p:txBody>
          <a:bodyPr>
            <a:normAutofit fontScale="90000"/>
          </a:bodyPr>
          <a:lstStyle/>
          <a:p>
            <a:r>
              <a:rPr lang="en-AU" dirty="0"/>
              <a:t>Introduction </a:t>
            </a:r>
            <a:br>
              <a:rPr lang="en-AU" dirty="0"/>
            </a:br>
            <a:endParaRPr lang="en-AU" dirty="0"/>
          </a:p>
        </p:txBody>
      </p:sp>
      <p:sp>
        <p:nvSpPr>
          <p:cNvPr id="3" name="Content Placeholder 2"/>
          <p:cNvSpPr>
            <a:spLocks noGrp="1"/>
          </p:cNvSpPr>
          <p:nvPr>
            <p:ph idx="1"/>
          </p:nvPr>
        </p:nvSpPr>
        <p:spPr>
          <a:xfrm>
            <a:off x="677334" y="1436914"/>
            <a:ext cx="8596668" cy="5295189"/>
          </a:xfrm>
        </p:spPr>
        <p:txBody>
          <a:bodyPr>
            <a:normAutofit fontScale="92500"/>
          </a:bodyPr>
          <a:lstStyle/>
          <a:p>
            <a:pPr marL="0" indent="0">
              <a:buNone/>
            </a:pPr>
            <a:r>
              <a:rPr lang="en-AU" sz="1500" dirty="0"/>
              <a:t>“The persons appointed to all of these offices must be of undoubted integrity if they are to fulfil the trust that we believe should be placed in them.  They, in turn, should be protected from external pressure, although not in such a way that they become remote from the society in which they work.  A balance must be struck between the need for them to be able to perform their duties fearlessly and without hindrance, and the need to ensure that they carry out their work honestly and with due regard for the people of Papua New Guinea.”  (CPC Report, chapter 14, para 5)</a:t>
            </a:r>
            <a:endParaRPr lang="en-AU" dirty="0"/>
          </a:p>
          <a:p>
            <a:r>
              <a:rPr lang="en-AU" dirty="0"/>
              <a:t>This presentation is about the referral process of leaders under Papua New Guinea’s Leadership Code. It focuses on one category of leaders, known as Constitutional Officer Holders.</a:t>
            </a:r>
          </a:p>
          <a:p>
            <a:r>
              <a:rPr lang="en-AU" dirty="0"/>
              <a:t>The presentation looks at the case of </a:t>
            </a:r>
            <a:r>
              <a:rPr lang="en-AU" i="1" dirty="0"/>
              <a:t>Re Public Prosecutor’s Power to Appoint a Leadership Tribunal </a:t>
            </a:r>
            <a:r>
              <a:rPr lang="en-AU" dirty="0"/>
              <a:t>[2008] PGSC 48 to attempt to unlock the complex referral process.</a:t>
            </a:r>
          </a:p>
          <a:p>
            <a:r>
              <a:rPr lang="en-AU" dirty="0"/>
              <a:t>The case was initiated by the Ombudsman Commission under its powers pursuant to s 19 of the </a:t>
            </a:r>
            <a:r>
              <a:rPr lang="en-AU" i="1" dirty="0"/>
              <a:t>Constitution</a:t>
            </a:r>
            <a:r>
              <a:rPr lang="en-AU" dirty="0"/>
              <a:t>, to seek a binding opinion from the Supreme Court on a question relating to the interpretation and/or application of constitutional law.</a:t>
            </a:r>
          </a:p>
          <a:p>
            <a:r>
              <a:rPr lang="en-AU" dirty="0"/>
              <a:t>The laws under consideration are the </a:t>
            </a:r>
            <a:r>
              <a:rPr lang="en-AU" i="1" dirty="0"/>
              <a:t>Constitution</a:t>
            </a:r>
            <a:r>
              <a:rPr lang="en-AU" dirty="0"/>
              <a:t>, </a:t>
            </a:r>
            <a:r>
              <a:rPr lang="en-AU" i="1" dirty="0"/>
              <a:t>Organic Law on the Duties and Responsibilities of Leadership</a:t>
            </a:r>
            <a:r>
              <a:rPr lang="en-AU" dirty="0"/>
              <a:t>, </a:t>
            </a:r>
            <a:r>
              <a:rPr lang="en-AU" i="1" dirty="0"/>
              <a:t>Organic Law on the Guarantee of Rights and Independence of Constitutional Office Holders</a:t>
            </a:r>
            <a:r>
              <a:rPr lang="en-AU" dirty="0"/>
              <a:t> and </a:t>
            </a:r>
            <a:r>
              <a:rPr lang="en-AU" i="1" dirty="0"/>
              <a:t>Organic Law on the Terms and Conditions of Employment of Judges</a:t>
            </a:r>
            <a:r>
              <a:rPr lang="en-AU" dirty="0"/>
              <a:t>.</a:t>
            </a:r>
          </a:p>
          <a:p>
            <a:endParaRPr lang="en-AU" dirty="0"/>
          </a:p>
          <a:p>
            <a:endParaRPr lang="en-AU" dirty="0"/>
          </a:p>
        </p:txBody>
      </p:sp>
    </p:spTree>
    <p:extLst>
      <p:ext uri="{BB962C8B-B14F-4D97-AF65-F5344CB8AC3E}">
        <p14:creationId xmlns:p14="http://schemas.microsoft.com/office/powerpoint/2010/main" val="4126858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Papua New Guinea Political and Legal Context </a:t>
            </a:r>
          </a:p>
        </p:txBody>
      </p:sp>
      <p:sp>
        <p:nvSpPr>
          <p:cNvPr id="3" name="Content Placeholder 2"/>
          <p:cNvSpPr>
            <a:spLocks noGrp="1"/>
          </p:cNvSpPr>
          <p:nvPr>
            <p:ph idx="1"/>
          </p:nvPr>
        </p:nvSpPr>
        <p:spPr/>
        <p:txBody>
          <a:bodyPr>
            <a:normAutofit fontScale="85000" lnSpcReduction="10000"/>
          </a:bodyPr>
          <a:lstStyle/>
          <a:p>
            <a:r>
              <a:rPr lang="en-AU" dirty="0"/>
              <a:t>A home-grown Constitution that arose out of a process of consultation with the people.</a:t>
            </a:r>
          </a:p>
          <a:p>
            <a:r>
              <a:rPr lang="en-AU" dirty="0"/>
              <a:t>Much of the rationale for the present Papua New Guinea Constitution is contained in the Constitutional Planning Committee Final Report of 1974.</a:t>
            </a:r>
          </a:p>
          <a:p>
            <a:r>
              <a:rPr lang="en-AU" dirty="0"/>
              <a:t>A constitutional monarchy that establishes a liberal-democratic political system.</a:t>
            </a:r>
          </a:p>
          <a:p>
            <a:r>
              <a:rPr lang="en-AU" dirty="0"/>
              <a:t>Separation of powers is recognised in the </a:t>
            </a:r>
            <a:r>
              <a:rPr lang="en-AU" i="1" dirty="0"/>
              <a:t>Constitution</a:t>
            </a:r>
            <a:r>
              <a:rPr lang="en-AU" dirty="0"/>
              <a:t>.</a:t>
            </a:r>
          </a:p>
          <a:p>
            <a:r>
              <a:rPr lang="en-AU" dirty="0"/>
              <a:t>Independence of the judiciary is protected by the </a:t>
            </a:r>
            <a:r>
              <a:rPr lang="en-AU" i="1" dirty="0"/>
              <a:t>Constitution</a:t>
            </a:r>
            <a:r>
              <a:rPr lang="en-AU" dirty="0"/>
              <a:t>.</a:t>
            </a:r>
          </a:p>
          <a:p>
            <a:r>
              <a:rPr lang="en-AU" dirty="0"/>
              <a:t>A number of independent constitutional office holders have been created by the </a:t>
            </a:r>
            <a:r>
              <a:rPr lang="en-AU" i="1" dirty="0"/>
              <a:t>Constitution</a:t>
            </a:r>
            <a:r>
              <a:rPr lang="en-AU" dirty="0"/>
              <a:t>. In </a:t>
            </a:r>
            <a:r>
              <a:rPr lang="en-NZ" i="1" dirty="0">
                <a:latin typeface="Times New Roman" panose="02020603050405020304" pitchFamily="18" charset="0"/>
                <a:ea typeface="Times New Roman" panose="02020603050405020304" pitchFamily="18" charset="0"/>
              </a:rPr>
              <a:t>SCR No 1 of 1978; Re Ombudsman Commission Investigations of the Public Solicitor</a:t>
            </a:r>
            <a:r>
              <a:rPr lang="en-NZ" dirty="0">
                <a:latin typeface="Times New Roman" panose="02020603050405020304" pitchFamily="18" charset="0"/>
                <a:ea typeface="Times New Roman" panose="02020603050405020304" pitchFamily="18" charset="0"/>
              </a:rPr>
              <a:t> [1978] PGSC 7, [1978] PNGLR 345, 6 </a:t>
            </a:r>
            <a:r>
              <a:rPr lang="en-NZ">
                <a:latin typeface="Times New Roman" panose="02020603050405020304" pitchFamily="18" charset="0"/>
                <a:ea typeface="Times New Roman" panose="02020603050405020304" pitchFamily="18" charset="0"/>
              </a:rPr>
              <a:t>October 1978 </a:t>
            </a:r>
            <a:r>
              <a:rPr lang="en-NZ">
                <a:latin typeface="Times New Roman" panose="02020603050405020304" pitchFamily="18" charset="0"/>
                <a:ea typeface="SimSun" panose="02010600030101010101" pitchFamily="2" charset="-122"/>
              </a:rPr>
              <a:t>the Court held constitutional offices are different from statutory bodies established by ordinary legislation as they were established by the people directly through the Constitution and not by Parliament</a:t>
            </a:r>
            <a:endParaRPr lang="en-AU" dirty="0"/>
          </a:p>
          <a:p>
            <a:r>
              <a:rPr lang="en-AU" dirty="0"/>
              <a:t>Constitutional laws are defined as the Constitution and Organic Laws. They are considered the supreme law of Papua New Guinea.</a:t>
            </a:r>
          </a:p>
          <a:p>
            <a:endParaRPr lang="en-AU" dirty="0"/>
          </a:p>
        </p:txBody>
      </p:sp>
    </p:spTree>
    <p:extLst>
      <p:ext uri="{BB962C8B-B14F-4D97-AF65-F5344CB8AC3E}">
        <p14:creationId xmlns:p14="http://schemas.microsoft.com/office/powerpoint/2010/main" val="77805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Papua New Guinea National and Supreme Court Judges </a:t>
            </a:r>
          </a:p>
        </p:txBody>
      </p:sp>
      <p:pic>
        <p:nvPicPr>
          <p:cNvPr id="5" name="Picture Placeholder 4"/>
          <p:cNvPicPr>
            <a:picLocks noGrp="1" noChangeAspect="1"/>
          </p:cNvPicPr>
          <p:nvPr>
            <p:ph type="pic" idx="1"/>
          </p:nvPr>
        </p:nvPicPr>
        <p:blipFill>
          <a:blip r:embed="rId2"/>
          <a:srcRect l="12266" r="12266"/>
          <a:stretch>
            <a:fillRect/>
          </a:stretch>
        </p:blipFill>
        <p:spPr/>
      </p:pic>
      <p:sp>
        <p:nvSpPr>
          <p:cNvPr id="4" name="Text Placeholder 3"/>
          <p:cNvSpPr>
            <a:spLocks noGrp="1"/>
          </p:cNvSpPr>
          <p:nvPr>
            <p:ph type="body" sz="half" idx="2"/>
          </p:nvPr>
        </p:nvSpPr>
        <p:spPr/>
        <p:txBody>
          <a:bodyPr/>
          <a:lstStyle/>
          <a:p>
            <a:r>
              <a:rPr lang="en-AU" dirty="0"/>
              <a:t>Judges are constitutional office holders under the Constitution.</a:t>
            </a:r>
          </a:p>
        </p:txBody>
      </p:sp>
    </p:spTree>
    <p:extLst>
      <p:ext uri="{BB962C8B-B14F-4D97-AF65-F5344CB8AC3E}">
        <p14:creationId xmlns:p14="http://schemas.microsoft.com/office/powerpoint/2010/main" val="34645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 Summary of the Leadership Code in Papua New Guinea </a:t>
            </a:r>
            <a:br>
              <a:rPr lang="en-AU" dirty="0"/>
            </a:br>
            <a:br>
              <a:rPr lang="en-AU" dirty="0"/>
            </a:br>
            <a:endParaRPr lang="en-AU" dirty="0"/>
          </a:p>
        </p:txBody>
      </p:sp>
      <p:sp>
        <p:nvSpPr>
          <p:cNvPr id="3" name="Content Placeholder 2"/>
          <p:cNvSpPr>
            <a:spLocks noGrp="1"/>
          </p:cNvSpPr>
          <p:nvPr>
            <p:ph idx="1"/>
          </p:nvPr>
        </p:nvSpPr>
        <p:spPr/>
        <p:txBody>
          <a:bodyPr>
            <a:normAutofit fontScale="92500" lnSpcReduction="10000"/>
          </a:bodyPr>
          <a:lstStyle/>
          <a:p>
            <a:r>
              <a:rPr lang="en-AU" dirty="0"/>
              <a:t>Only leaders covered by s 26 of the Constitution are subject to the Leadership Code.</a:t>
            </a:r>
          </a:p>
          <a:p>
            <a:r>
              <a:rPr lang="en-AU" dirty="0"/>
              <a:t>The Leadership Code consists of </a:t>
            </a:r>
            <a:r>
              <a:rPr lang="en-AU" dirty="0" err="1"/>
              <a:t>ss</a:t>
            </a:r>
            <a:r>
              <a:rPr lang="en-AU" dirty="0"/>
              <a:t> 26 to 31 of the </a:t>
            </a:r>
            <a:r>
              <a:rPr lang="en-AU" i="1" dirty="0"/>
              <a:t>Constitution</a:t>
            </a:r>
            <a:r>
              <a:rPr lang="en-AU" dirty="0"/>
              <a:t>, the </a:t>
            </a:r>
            <a:r>
              <a:rPr lang="en-AU" i="1" dirty="0"/>
              <a:t>Organic Law on the Duties and Responsibilities of Leadership</a:t>
            </a:r>
            <a:r>
              <a:rPr lang="en-AU" dirty="0"/>
              <a:t> (OLDRL) and the Leadership Code (Alternative Penalties) Act 1976.</a:t>
            </a:r>
          </a:p>
          <a:p>
            <a:r>
              <a:rPr lang="en-AU" dirty="0"/>
              <a:t>The Ombudsman Commission has the primary role of supervising and enforcing the Leadership Code. The Ombudsman Commission is not involved when it is a question of “removal from office”.</a:t>
            </a:r>
          </a:p>
          <a:p>
            <a:r>
              <a:rPr lang="en-AU" dirty="0"/>
              <a:t>Leaders are expected to behave according to a set of ethical codes, primarily set out in s 27 of the </a:t>
            </a:r>
            <a:r>
              <a:rPr lang="en-AU" i="1" dirty="0"/>
              <a:t>Constitution</a:t>
            </a:r>
            <a:r>
              <a:rPr lang="en-AU" dirty="0"/>
              <a:t> and more specifically in the OLDRL.</a:t>
            </a:r>
          </a:p>
          <a:p>
            <a:r>
              <a:rPr lang="en-AU" dirty="0"/>
              <a:t>Failure to meet these standards results in misconduct in office.</a:t>
            </a:r>
          </a:p>
          <a:p>
            <a:r>
              <a:rPr lang="en-AU" dirty="0"/>
              <a:t>Penalties range from a fine, suspension from office to the maximum, which is dismissal from office.</a:t>
            </a:r>
          </a:p>
          <a:p>
            <a:endParaRPr lang="en-AU" dirty="0"/>
          </a:p>
        </p:txBody>
      </p:sp>
    </p:spTree>
    <p:extLst>
      <p:ext uri="{BB962C8B-B14F-4D97-AF65-F5344CB8AC3E}">
        <p14:creationId xmlns:p14="http://schemas.microsoft.com/office/powerpoint/2010/main" val="3548561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Grounds for Removal from Office </a:t>
            </a:r>
          </a:p>
        </p:txBody>
      </p:sp>
      <p:sp>
        <p:nvSpPr>
          <p:cNvPr id="3" name="Content Placeholder 2"/>
          <p:cNvSpPr>
            <a:spLocks noGrp="1"/>
          </p:cNvSpPr>
          <p:nvPr>
            <p:ph idx="1"/>
          </p:nvPr>
        </p:nvSpPr>
        <p:spPr/>
        <p:txBody>
          <a:bodyPr/>
          <a:lstStyle/>
          <a:p>
            <a:r>
              <a:rPr lang="en-AU" dirty="0"/>
              <a:t>Section 178 of the </a:t>
            </a:r>
            <a:r>
              <a:rPr lang="en-AU" i="1" dirty="0"/>
              <a:t>Constitution</a:t>
            </a:r>
            <a:r>
              <a:rPr lang="en-AU" dirty="0"/>
              <a:t> sets out the grounds for removal from office.</a:t>
            </a:r>
          </a:p>
          <a:p>
            <a:r>
              <a:rPr lang="en-AU" dirty="0"/>
              <a:t>These grounds applies to a Judge, Public Prosecutor, Public Solicitor and Chief Magistrate.</a:t>
            </a:r>
          </a:p>
          <a:p>
            <a:r>
              <a:rPr lang="en-AU" dirty="0"/>
              <a:t>The grounds for removal are inability, misbehaviour and misconduct.</a:t>
            </a:r>
          </a:p>
          <a:p>
            <a:r>
              <a:rPr lang="en-AU" dirty="0"/>
              <a:t>The question of removal from office in relation to inability and misbehaviour are considered by the appointing authority and referred to an appropriate tribunal to inquire into.</a:t>
            </a:r>
          </a:p>
          <a:p>
            <a:endParaRPr lang="en-AU" dirty="0"/>
          </a:p>
        </p:txBody>
      </p:sp>
    </p:spTree>
    <p:extLst>
      <p:ext uri="{BB962C8B-B14F-4D97-AF65-F5344CB8AC3E}">
        <p14:creationId xmlns:p14="http://schemas.microsoft.com/office/powerpoint/2010/main" val="122667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 is Involved in this Process?</a:t>
            </a:r>
          </a:p>
        </p:txBody>
      </p:sp>
      <p:sp>
        <p:nvSpPr>
          <p:cNvPr id="3" name="Content Placeholder 2"/>
          <p:cNvSpPr>
            <a:spLocks noGrp="1"/>
          </p:cNvSpPr>
          <p:nvPr>
            <p:ph idx="1"/>
          </p:nvPr>
        </p:nvSpPr>
        <p:spPr/>
        <p:txBody>
          <a:bodyPr/>
          <a:lstStyle/>
          <a:p>
            <a:endParaRPr lang="en-AU" dirty="0"/>
          </a:p>
          <a:p>
            <a:r>
              <a:rPr lang="en-AU" dirty="0"/>
              <a:t>Leaders: In this case a constitutional office holder, comprising Chief Justice, Judges, Chief Magistrate, Public Prosecutor, Public Solicitor, A Member of the Ombudsman Commission, Electoral Commissioner, Auditor General, Member of the Public Service Commission and Clerk of Parliament;</a:t>
            </a:r>
          </a:p>
          <a:p>
            <a:r>
              <a:rPr lang="en-AU" dirty="0"/>
              <a:t>Ombudsman Commission;</a:t>
            </a:r>
          </a:p>
          <a:p>
            <a:r>
              <a:rPr lang="en-AU" dirty="0"/>
              <a:t>Public Prosecutor;</a:t>
            </a:r>
          </a:p>
          <a:p>
            <a:r>
              <a:rPr lang="en-AU" dirty="0"/>
              <a:t>Chief Justice;</a:t>
            </a:r>
          </a:p>
          <a:p>
            <a:r>
              <a:rPr lang="en-AU" dirty="0"/>
              <a:t>Appointing Authority;</a:t>
            </a:r>
          </a:p>
          <a:p>
            <a:r>
              <a:rPr lang="en-AU" dirty="0"/>
              <a:t>Appropriate Tribunal.</a:t>
            </a:r>
          </a:p>
          <a:p>
            <a:endParaRPr lang="en-AU" dirty="0"/>
          </a:p>
          <a:p>
            <a:endParaRPr lang="en-AU" dirty="0"/>
          </a:p>
        </p:txBody>
      </p:sp>
    </p:spTree>
    <p:extLst>
      <p:ext uri="{BB962C8B-B14F-4D97-AF65-F5344CB8AC3E}">
        <p14:creationId xmlns:p14="http://schemas.microsoft.com/office/powerpoint/2010/main" val="38079097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421</TotalTime>
  <Words>1595</Words>
  <Application>Microsoft Office PowerPoint</Application>
  <PresentationFormat>Widescreen</PresentationFormat>
  <Paragraphs>139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SimSun</vt:lpstr>
      <vt:lpstr>Arial</vt:lpstr>
      <vt:lpstr>Times New Roman</vt:lpstr>
      <vt:lpstr>Trebuchet MS</vt:lpstr>
      <vt:lpstr>Wingdings 3</vt:lpstr>
      <vt:lpstr>Facet</vt:lpstr>
      <vt:lpstr>Understanding Papua New Guinea’s Complex Constitutional Leadership Accountability Mechanism – a Discussion on Re Public Prosecutor’s Power to Appoint a Leadership Tribunal [2008] PGSC 48  </vt:lpstr>
      <vt:lpstr>Outline of Presentation</vt:lpstr>
      <vt:lpstr>Alfred Kaiabe, former MP, dressed in traditional attire in Parl.</vt:lpstr>
      <vt:lpstr>Introduction  </vt:lpstr>
      <vt:lpstr>Papua New Guinea Political and Legal Context </vt:lpstr>
      <vt:lpstr>Papua New Guinea National and Supreme Court Judges </vt:lpstr>
      <vt:lpstr>A Summary of the Leadership Code in Papua New Guinea   </vt:lpstr>
      <vt:lpstr>Grounds for Removal from Office </vt:lpstr>
      <vt:lpstr>Who is Involved in this Process?</vt:lpstr>
      <vt:lpstr> A Brief Note Constitutional Comparison of Pacific States Leadership Accountability Mechanisms    </vt:lpstr>
      <vt:lpstr>How Re Public Prosecutor’s Case Arose </vt:lpstr>
      <vt:lpstr>Main Points of the Decision: Misconduct </vt:lpstr>
      <vt:lpstr>Main Points of the Decision: Removal </vt:lpstr>
      <vt:lpstr>Challenges and Unresolved Issues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Papua New Guinea’s Complex Constitutional Leadership Accountability Mechanism – a Discussion on Re Public Prosecutor’s Power to Appoint a Leadership Tribunal [2008] PGSC 48</dc:title>
  <dc:creator>Vergil Narakobi</dc:creator>
  <cp:lastModifiedBy>Vergil Narokobi</cp:lastModifiedBy>
  <cp:revision>45</cp:revision>
  <dcterms:created xsi:type="dcterms:W3CDTF">2016-11-23T07:57:15Z</dcterms:created>
  <dcterms:modified xsi:type="dcterms:W3CDTF">2016-11-25T00:00:09Z</dcterms:modified>
</cp:coreProperties>
</file>