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58" r:id="rId4"/>
    <p:sldId id="278" r:id="rId5"/>
    <p:sldId id="263" r:id="rId6"/>
    <p:sldId id="270" r:id="rId7"/>
    <p:sldId id="280" r:id="rId8"/>
    <p:sldId id="279" r:id="rId9"/>
    <p:sldId id="281" r:id="rId10"/>
    <p:sldId id="259" r:id="rId11"/>
    <p:sldId id="264" r:id="rId12"/>
    <p:sldId id="271" r:id="rId13"/>
    <p:sldId id="265" r:id="rId14"/>
    <p:sldId id="266" r:id="rId15"/>
    <p:sldId id="276" r:id="rId16"/>
    <p:sldId id="261" r:id="rId17"/>
    <p:sldId id="272" r:id="rId18"/>
    <p:sldId id="273" r:id="rId19"/>
    <p:sldId id="275" r:id="rId20"/>
    <p:sldId id="27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152" autoAdjust="0"/>
  </p:normalViewPr>
  <p:slideViewPr>
    <p:cSldViewPr snapToGrid="0" showGuides="1">
      <p:cViewPr varScale="1">
        <p:scale>
          <a:sx n="66" d="100"/>
          <a:sy n="66" d="100"/>
        </p:scale>
        <p:origin x="-930"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A7BC41-15F0-4A3F-8F91-DD3334439DBA}" type="datetimeFigureOut">
              <a:rPr lang="en-AU" smtClean="0"/>
              <a:pPr/>
              <a:t>5/12/2016</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01B074-A491-4E7D-B573-FC66BB6713D1}" type="slidenum">
              <a:rPr lang="en-AU" smtClean="0"/>
              <a:pPr/>
              <a:t>‹#›</a:t>
            </a:fld>
            <a:endParaRPr lang="en-AU"/>
          </a:p>
        </p:txBody>
      </p:sp>
    </p:spTree>
    <p:extLst>
      <p:ext uri="{BB962C8B-B14F-4D97-AF65-F5344CB8AC3E}">
        <p14:creationId xmlns:p14="http://schemas.microsoft.com/office/powerpoint/2010/main" xmlns="" val="4220963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Article 10 of the ICCPR, which states "</a:t>
            </a:r>
            <a:r>
              <a:rPr lang="en-AU" i="1" dirty="0" smtClean="0"/>
              <a:t>all persons deprived of their liberty shall be treated with humanity and with respect for the inherent dignity of the human person</a:t>
            </a:r>
            <a:r>
              <a:rPr lang="en-AU" dirty="0" smtClean="0"/>
              <a:t>" is “</a:t>
            </a:r>
            <a:r>
              <a:rPr lang="en-AU" i="1" dirty="0" smtClean="0"/>
              <a:t>now considered part of public international law</a:t>
            </a:r>
            <a:r>
              <a:rPr lang="en-AU" dirty="0" smtClean="0"/>
              <a:t>” </a:t>
            </a:r>
          </a:p>
          <a:p>
            <a:pPr lvl="1"/>
            <a:r>
              <a:rPr lang="en-AU" i="1" dirty="0" err="1" smtClean="0"/>
              <a:t>Naba</a:t>
            </a:r>
            <a:r>
              <a:rPr lang="en-AU" i="1" dirty="0" smtClean="0"/>
              <a:t> v State</a:t>
            </a:r>
            <a:r>
              <a:rPr lang="en-AU" dirty="0" smtClean="0"/>
              <a:t> 2 [2001] 2 FLR 187 per Prakash J at para 198.</a:t>
            </a:r>
          </a:p>
          <a:p>
            <a:endParaRPr lang="en-AU" dirty="0" smtClean="0"/>
          </a:p>
          <a:p>
            <a:endParaRPr lang="en-AU" dirty="0"/>
          </a:p>
        </p:txBody>
      </p:sp>
      <p:sp>
        <p:nvSpPr>
          <p:cNvPr id="4" name="Slide Number Placeholder 3"/>
          <p:cNvSpPr>
            <a:spLocks noGrp="1"/>
          </p:cNvSpPr>
          <p:nvPr>
            <p:ph type="sldNum" sz="quarter" idx="10"/>
          </p:nvPr>
        </p:nvSpPr>
        <p:spPr/>
        <p:txBody>
          <a:bodyPr/>
          <a:lstStyle/>
          <a:p>
            <a:fld id="{F701B074-A491-4E7D-B573-FC66BB6713D1}" type="slidenum">
              <a:rPr lang="en-AU" smtClean="0"/>
              <a:pPr/>
              <a:t>6</a:t>
            </a:fld>
            <a:endParaRPr lang="en-AU"/>
          </a:p>
        </p:txBody>
      </p:sp>
    </p:spTree>
    <p:extLst>
      <p:ext uri="{BB962C8B-B14F-4D97-AF65-F5344CB8AC3E}">
        <p14:creationId xmlns:p14="http://schemas.microsoft.com/office/powerpoint/2010/main" xmlns="" val="2065354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Definitional restriction not the end of the world</a:t>
            </a:r>
            <a:r>
              <a:rPr lang="en-AU" baseline="0" dirty="0" smtClean="0"/>
              <a:t> – Fiji definition extends to non-state actors, whereas UNCAT does not</a:t>
            </a:r>
            <a:endParaRPr lang="en-AU" dirty="0"/>
          </a:p>
        </p:txBody>
      </p:sp>
      <p:sp>
        <p:nvSpPr>
          <p:cNvPr id="4" name="Slide Number Placeholder 3"/>
          <p:cNvSpPr>
            <a:spLocks noGrp="1"/>
          </p:cNvSpPr>
          <p:nvPr>
            <p:ph type="sldNum" sz="quarter" idx="10"/>
          </p:nvPr>
        </p:nvSpPr>
        <p:spPr/>
        <p:txBody>
          <a:bodyPr/>
          <a:lstStyle/>
          <a:p>
            <a:fld id="{F701B074-A491-4E7D-B573-FC66BB6713D1}" type="slidenum">
              <a:rPr lang="en-AU" smtClean="0"/>
              <a:pPr/>
              <a:t>7</a:t>
            </a:fld>
            <a:endParaRPr lang="en-AU"/>
          </a:p>
        </p:txBody>
      </p:sp>
    </p:spTree>
    <p:extLst>
      <p:ext uri="{BB962C8B-B14F-4D97-AF65-F5344CB8AC3E}">
        <p14:creationId xmlns:p14="http://schemas.microsoft.com/office/powerpoint/2010/main" xmlns="" val="23657527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It is the government’s own position that freedom from torture</a:t>
            </a:r>
            <a:r>
              <a:rPr lang="en-AU" baseline="0" dirty="0" smtClean="0"/>
              <a:t> and any duties of the state remained after abrogation of the 1997 Constitution. The question is how?</a:t>
            </a:r>
            <a:endParaRPr lang="en-AU" dirty="0"/>
          </a:p>
        </p:txBody>
      </p:sp>
      <p:sp>
        <p:nvSpPr>
          <p:cNvPr id="4" name="Slide Number Placeholder 3"/>
          <p:cNvSpPr>
            <a:spLocks noGrp="1"/>
          </p:cNvSpPr>
          <p:nvPr>
            <p:ph type="sldNum" sz="quarter" idx="10"/>
          </p:nvPr>
        </p:nvSpPr>
        <p:spPr/>
        <p:txBody>
          <a:bodyPr/>
          <a:lstStyle/>
          <a:p>
            <a:fld id="{F701B074-A491-4E7D-B573-FC66BB6713D1}" type="slidenum">
              <a:rPr lang="en-AU" smtClean="0"/>
              <a:pPr/>
              <a:t>10</a:t>
            </a:fld>
            <a:endParaRPr lang="en-AU"/>
          </a:p>
        </p:txBody>
      </p:sp>
    </p:spTree>
    <p:extLst>
      <p:ext uri="{BB962C8B-B14F-4D97-AF65-F5344CB8AC3E}">
        <p14:creationId xmlns:p14="http://schemas.microsoft.com/office/powerpoint/2010/main" xmlns="" val="27253778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smtClean="0"/>
              <a:t>Scott, Craig, ed. </a:t>
            </a:r>
            <a:r>
              <a:rPr lang="en-AU" i="1" dirty="0" smtClean="0"/>
              <a:t>Torture as tort: comparative perspectives on the development of transnational human rights litigation</a:t>
            </a:r>
            <a:r>
              <a:rPr lang="en-AU" dirty="0" smtClean="0"/>
              <a:t>. Bloomsbury Publishing, 2001.</a:t>
            </a:r>
          </a:p>
          <a:p>
            <a:endParaRPr lang="en-AU" dirty="0"/>
          </a:p>
        </p:txBody>
      </p:sp>
      <p:sp>
        <p:nvSpPr>
          <p:cNvPr id="4" name="Slide Number Placeholder 3"/>
          <p:cNvSpPr>
            <a:spLocks noGrp="1"/>
          </p:cNvSpPr>
          <p:nvPr>
            <p:ph type="sldNum" sz="quarter" idx="10"/>
          </p:nvPr>
        </p:nvSpPr>
        <p:spPr/>
        <p:txBody>
          <a:bodyPr/>
          <a:lstStyle/>
          <a:p>
            <a:fld id="{F701B074-A491-4E7D-B573-FC66BB6713D1}" type="slidenum">
              <a:rPr lang="en-AU" smtClean="0"/>
              <a:pPr/>
              <a:t>12</a:t>
            </a:fld>
            <a:endParaRPr lang="en-AU"/>
          </a:p>
        </p:txBody>
      </p:sp>
    </p:spTree>
    <p:extLst>
      <p:ext uri="{BB962C8B-B14F-4D97-AF65-F5344CB8AC3E}">
        <p14:creationId xmlns:p14="http://schemas.microsoft.com/office/powerpoint/2010/main" xmlns="" val="22606325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F701B074-A491-4E7D-B573-FC66BB6713D1}" type="slidenum">
              <a:rPr lang="en-AU" smtClean="0"/>
              <a:pPr/>
              <a:t>17</a:t>
            </a:fld>
            <a:endParaRPr lang="en-AU"/>
          </a:p>
        </p:txBody>
      </p:sp>
    </p:spTree>
    <p:extLst>
      <p:ext uri="{BB962C8B-B14F-4D97-AF65-F5344CB8AC3E}">
        <p14:creationId xmlns:p14="http://schemas.microsoft.com/office/powerpoint/2010/main" xmlns="" val="37160040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i="1" dirty="0" smtClean="0"/>
              <a:t>Commissioner of Police v </a:t>
            </a:r>
            <a:r>
              <a:rPr lang="en-AU" i="1" dirty="0" err="1" smtClean="0"/>
              <a:t>Weherenberg</a:t>
            </a:r>
            <a:r>
              <a:rPr lang="en-AU" i="1" dirty="0" smtClean="0"/>
              <a:t> </a:t>
            </a:r>
            <a:r>
              <a:rPr lang="en-AU" dirty="0" smtClean="0"/>
              <a:t>(unreported, Court of Appeal of Fiji, Civil Appeal No. ABU 0019 of 2007, 1 November 2013, Chandra, </a:t>
            </a:r>
            <a:r>
              <a:rPr lang="en-AU" dirty="0" err="1" smtClean="0"/>
              <a:t>Kotigalage</a:t>
            </a:r>
            <a:r>
              <a:rPr lang="en-AU" dirty="0" smtClean="0"/>
              <a:t> and </a:t>
            </a:r>
            <a:r>
              <a:rPr lang="en-AU" dirty="0" err="1" smtClean="0"/>
              <a:t>Balapatabendi</a:t>
            </a:r>
            <a:r>
              <a:rPr lang="en-AU" dirty="0" smtClean="0"/>
              <a:t> JA) on Quantum</a:t>
            </a:r>
            <a:r>
              <a:rPr lang="en-AU" baseline="0" dirty="0" smtClean="0"/>
              <a:t> of damages</a:t>
            </a:r>
            <a:endParaRPr lang="en-AU" i="1" dirty="0" smtClean="0"/>
          </a:p>
          <a:p>
            <a:endParaRPr lang="en-AU" dirty="0"/>
          </a:p>
        </p:txBody>
      </p:sp>
      <p:sp>
        <p:nvSpPr>
          <p:cNvPr id="4" name="Slide Number Placeholder 3"/>
          <p:cNvSpPr>
            <a:spLocks noGrp="1"/>
          </p:cNvSpPr>
          <p:nvPr>
            <p:ph type="sldNum" sz="quarter" idx="10"/>
          </p:nvPr>
        </p:nvSpPr>
        <p:spPr/>
        <p:txBody>
          <a:bodyPr/>
          <a:lstStyle/>
          <a:p>
            <a:fld id="{F701B074-A491-4E7D-B573-FC66BB6713D1}" type="slidenum">
              <a:rPr lang="en-AU" smtClean="0"/>
              <a:pPr/>
              <a:t>19</a:t>
            </a:fld>
            <a:endParaRPr lang="en-AU"/>
          </a:p>
        </p:txBody>
      </p:sp>
    </p:spTree>
    <p:extLst>
      <p:ext uri="{BB962C8B-B14F-4D97-AF65-F5344CB8AC3E}">
        <p14:creationId xmlns:p14="http://schemas.microsoft.com/office/powerpoint/2010/main" xmlns="" val="2507792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ECB168-174C-4B5B-A177-A2D22035CF0F}" type="datetime1">
              <a:rPr lang="en-AU" smtClean="0"/>
              <a:pPr/>
              <a:t>5/12/2016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AE590A9-AC8B-4285-AB51-516AA80C3FFE}" type="slidenum">
              <a:rPr lang="en-AU" smtClean="0"/>
              <a:pPr/>
              <a:t>‹#›</a:t>
            </a:fld>
            <a:endParaRPr lang="en-AU"/>
          </a:p>
        </p:txBody>
      </p:sp>
    </p:spTree>
    <p:extLst>
      <p:ext uri="{BB962C8B-B14F-4D97-AF65-F5344CB8AC3E}">
        <p14:creationId xmlns:p14="http://schemas.microsoft.com/office/powerpoint/2010/main" xmlns="" val="113624353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16632"/>
            <a:ext cx="10972800" cy="648072"/>
          </a:xfrm>
        </p:spPr>
        <p:txBody>
          <a:bodyPr/>
          <a:lstStyle/>
          <a:p>
            <a:r>
              <a:rPr lang="en-US" smtClean="0"/>
              <a:t>Click to edit Master title style</a:t>
            </a:r>
            <a:endParaRPr lang="en-US"/>
          </a:p>
        </p:txBody>
      </p:sp>
      <p:sp>
        <p:nvSpPr>
          <p:cNvPr id="4" name="Date Placeholder 3"/>
          <p:cNvSpPr>
            <a:spLocks noGrp="1"/>
          </p:cNvSpPr>
          <p:nvPr>
            <p:ph type="dt" sz="half" idx="10"/>
          </p:nvPr>
        </p:nvSpPr>
        <p:spPr/>
        <p:txBody>
          <a:bodyPr/>
          <a:lstStyle/>
          <a:p>
            <a:fld id="{F3550A20-A9AC-4E74-B895-F1DB49378A33}" type="datetime1">
              <a:rPr lang="en-AU" smtClean="0"/>
              <a:pPr/>
              <a:t>5/12/2016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AE590A9-AC8B-4285-AB51-516AA80C3FFE}" type="slidenum">
              <a:rPr lang="en-AU" smtClean="0"/>
              <a:pPr/>
              <a:t>‹#›</a:t>
            </a:fld>
            <a:endParaRPr lang="en-AU"/>
          </a:p>
        </p:txBody>
      </p:sp>
      <p:sp>
        <p:nvSpPr>
          <p:cNvPr id="7" name="Content Placeholder 2"/>
          <p:cNvSpPr>
            <a:spLocks noGrp="1"/>
          </p:cNvSpPr>
          <p:nvPr>
            <p:ph idx="13"/>
          </p:nvPr>
        </p:nvSpPr>
        <p:spPr>
          <a:xfrm>
            <a:off x="609600" y="817327"/>
            <a:ext cx="10972800" cy="5486400"/>
          </a:xfrm>
          <a:gradFill>
            <a:gsLst>
              <a:gs pos="0">
                <a:schemeClr val="accent3">
                  <a:lumMod val="40000"/>
                  <a:lumOff val="60000"/>
                </a:schemeClr>
              </a:gs>
              <a:gs pos="35000">
                <a:schemeClr val="accent5">
                  <a:tint val="37000"/>
                  <a:satMod val="300000"/>
                </a:schemeClr>
              </a:gs>
              <a:gs pos="100000">
                <a:schemeClr val="accent5">
                  <a:tint val="15000"/>
                  <a:satMod val="350000"/>
                </a:schemeClr>
              </a:gs>
            </a:gsLst>
          </a:gradFill>
          <a:ln>
            <a:solidFill>
              <a:srgbClr val="46AAC5"/>
            </a:solidFill>
          </a:ln>
        </p:spPr>
        <p:style>
          <a:lnRef idx="1">
            <a:schemeClr val="accent5"/>
          </a:lnRef>
          <a:fillRef idx="2">
            <a:schemeClr val="accent5"/>
          </a:fillRef>
          <a:effectRef idx="1">
            <a:schemeClr val="accent5"/>
          </a:effectRef>
          <a:fontRef idx="minor">
            <a:schemeClr val="dk1"/>
          </a:fontRef>
        </p:style>
        <p:txBody>
          <a:bodyPr>
            <a:normAutofit/>
          </a:bodyPr>
          <a:lstStyle>
            <a:lvl1pPr>
              <a:defRPr/>
            </a:lvl1pPr>
            <a:lvl2pPr>
              <a:defRPr/>
            </a:lvl2pPr>
            <a:lvl3pPr>
              <a:defRPr/>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extLst>
      <p:ext uri="{BB962C8B-B14F-4D97-AF65-F5344CB8AC3E}">
        <p14:creationId xmlns:p14="http://schemas.microsoft.com/office/powerpoint/2010/main" xmlns="" val="419671585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88640"/>
            <a:ext cx="10972800" cy="63976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964084"/>
            <a:ext cx="5384800" cy="53452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97600" y="964084"/>
            <a:ext cx="5384800" cy="53452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AC71C68-D53B-4185-A783-E3489FAC57C5}" type="datetime1">
              <a:rPr lang="en-AU" smtClean="0"/>
              <a:pPr/>
              <a:t>5/12/2016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AE590A9-AC8B-4285-AB51-516AA80C3FFE}" type="slidenum">
              <a:rPr lang="en-AU" smtClean="0"/>
              <a:pPr/>
              <a:t>‹#›</a:t>
            </a:fld>
            <a:endParaRPr lang="en-AU"/>
          </a:p>
        </p:txBody>
      </p:sp>
    </p:spTree>
    <p:extLst>
      <p:ext uri="{BB962C8B-B14F-4D97-AF65-F5344CB8AC3E}">
        <p14:creationId xmlns:p14="http://schemas.microsoft.com/office/powerpoint/2010/main" xmlns="" val="815691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188640"/>
            <a:ext cx="10972800" cy="576064"/>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836712"/>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1476474"/>
            <a:ext cx="5386917" cy="483284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3368" y="836712"/>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1476474"/>
            <a:ext cx="5389033" cy="483284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AD235F8-FEEF-4B12-AFDC-A9AA791C9200}" type="datetime1">
              <a:rPr lang="en-AU" smtClean="0"/>
              <a:pPr/>
              <a:t>5/12/2016</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CAE590A9-AC8B-4285-AB51-516AA80C3FFE}" type="slidenum">
              <a:rPr lang="en-AU" smtClean="0"/>
              <a:pPr/>
              <a:t>‹#›</a:t>
            </a:fld>
            <a:endParaRPr lang="en-AU"/>
          </a:p>
        </p:txBody>
      </p:sp>
    </p:spTree>
    <p:extLst>
      <p:ext uri="{BB962C8B-B14F-4D97-AF65-F5344CB8AC3E}">
        <p14:creationId xmlns:p14="http://schemas.microsoft.com/office/powerpoint/2010/main" xmlns="" val="13489511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639762"/>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052736"/>
            <a:ext cx="10972800" cy="5256584"/>
          </a:xfrm>
          <a:prstGeom prst="rect">
            <a:avLst/>
          </a:prstGeom>
          <a:gradFill rotWithShape="1">
            <a:gsLst>
              <a:gs pos="0">
                <a:schemeClr val="accent3">
                  <a:lumMod val="40000"/>
                  <a:lumOff val="6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3">
                <a:lumMod val="75000"/>
              </a:schemeClr>
            </a:solidFill>
            <a:prstDash val="solid"/>
          </a:ln>
        </p:spPr>
        <p:style>
          <a:lnRef idx="1">
            <a:schemeClr val="accent5"/>
          </a:lnRef>
          <a:fillRef idx="2">
            <a:schemeClr val="accent5"/>
          </a:fillRef>
          <a:effectRef idx="1">
            <a:schemeClr val="accent5"/>
          </a:effectRef>
          <a:fontRef idx="minor">
            <a:schemeClr val="dk1"/>
          </a:fontRef>
        </p:style>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7B759A-8395-49AD-9F3E-C4924D48BD43}" type="datetime1">
              <a:rPr lang="en-AU" smtClean="0"/>
              <a:pPr/>
              <a:t>5/12/2016</a:t>
            </a:fld>
            <a:endParaRPr lang="en-AU"/>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E590A9-AC8B-4285-AB51-516AA80C3FFE}" type="slidenum">
              <a:rPr lang="en-AU" smtClean="0"/>
              <a:pPr/>
              <a:t>‹#›</a:t>
            </a:fld>
            <a:endParaRPr lang="en-AU"/>
          </a:p>
        </p:txBody>
      </p:sp>
    </p:spTree>
    <p:extLst>
      <p:ext uri="{BB962C8B-B14F-4D97-AF65-F5344CB8AC3E}">
        <p14:creationId xmlns:p14="http://schemas.microsoft.com/office/powerpoint/2010/main" xmlns="" val="8660249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lang="en-US" sz="3200" kern="1200" dirty="0" smtClean="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lang="en-US" sz="2800" kern="1200" dirty="0" smtClean="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lang="en-US" sz="2400" kern="1200" dirty="0" smtClean="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lang="en-US" sz="2000" kern="1200" dirty="0" smtClean="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lang="en-US" sz="2000" kern="1200" dirty="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AU" b="1" dirty="0"/>
              <a:t>Constitutional and International Protections against torture: </a:t>
            </a:r>
            <a:r>
              <a:rPr lang="en-AU" dirty="0"/>
              <a:t>Freedom from torture in Fiji from 2009-2013</a:t>
            </a:r>
            <a:br>
              <a:rPr lang="en-AU" dirty="0"/>
            </a:br>
            <a:endParaRPr lang="en-AU" b="1" dirty="0"/>
          </a:p>
        </p:txBody>
      </p:sp>
      <p:sp>
        <p:nvSpPr>
          <p:cNvPr id="3" name="Subtitle 2"/>
          <p:cNvSpPr>
            <a:spLocks noGrp="1"/>
          </p:cNvSpPr>
          <p:nvPr>
            <p:ph type="subTitle" idx="1"/>
          </p:nvPr>
        </p:nvSpPr>
        <p:spPr/>
        <p:txBody>
          <a:bodyPr>
            <a:normAutofit fontScale="92500" lnSpcReduction="20000"/>
          </a:bodyPr>
          <a:lstStyle/>
          <a:p>
            <a:r>
              <a:rPr lang="en-AU" b="1" dirty="0"/>
              <a:t>Pacific Constitutions Research Network Conference, 23-25 November </a:t>
            </a:r>
            <a:r>
              <a:rPr lang="en-AU" b="1" dirty="0" smtClean="0"/>
              <a:t>2016</a:t>
            </a:r>
          </a:p>
          <a:p>
            <a:r>
              <a:rPr lang="en-AU" b="1" dirty="0" smtClean="0"/>
              <a:t>University of the South Pacific </a:t>
            </a:r>
          </a:p>
          <a:p>
            <a:r>
              <a:rPr lang="en-AU" b="1" dirty="0" err="1" smtClean="0"/>
              <a:t>Emalus</a:t>
            </a:r>
            <a:r>
              <a:rPr lang="en-AU" b="1" dirty="0" smtClean="0"/>
              <a:t> Campus, Port Vila, Vanuatu</a:t>
            </a:r>
            <a:endParaRPr lang="en-AU" dirty="0"/>
          </a:p>
        </p:txBody>
      </p:sp>
      <p:sp>
        <p:nvSpPr>
          <p:cNvPr id="4" name="Slide Number Placeholder 3"/>
          <p:cNvSpPr>
            <a:spLocks noGrp="1"/>
          </p:cNvSpPr>
          <p:nvPr>
            <p:ph type="sldNum" sz="quarter" idx="12"/>
          </p:nvPr>
        </p:nvSpPr>
        <p:spPr/>
        <p:txBody>
          <a:bodyPr/>
          <a:lstStyle/>
          <a:p>
            <a:fld id="{CAE590A9-AC8B-4285-AB51-516AA80C3FFE}" type="slidenum">
              <a:rPr lang="en-AU" smtClean="0"/>
              <a:pPr/>
              <a:t>1</a:t>
            </a:fld>
            <a:endParaRPr lang="en-AU"/>
          </a:p>
        </p:txBody>
      </p:sp>
    </p:spTree>
    <p:extLst>
      <p:ext uri="{BB962C8B-B14F-4D97-AF65-F5344CB8AC3E}">
        <p14:creationId xmlns:p14="http://schemas.microsoft.com/office/powerpoint/2010/main" xmlns="" val="6898799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The Government position</a:t>
            </a:r>
            <a:endParaRPr lang="en-AU" b="1" dirty="0"/>
          </a:p>
        </p:txBody>
      </p:sp>
      <p:sp>
        <p:nvSpPr>
          <p:cNvPr id="3" name="Content Placeholder 2"/>
          <p:cNvSpPr>
            <a:spLocks noGrp="1"/>
          </p:cNvSpPr>
          <p:nvPr>
            <p:ph idx="13"/>
          </p:nvPr>
        </p:nvSpPr>
        <p:spPr/>
        <p:txBody>
          <a:bodyPr>
            <a:normAutofit/>
          </a:bodyPr>
          <a:lstStyle/>
          <a:p>
            <a:pPr marL="400050" lvl="1" indent="0">
              <a:buNone/>
            </a:pPr>
            <a:r>
              <a:rPr lang="en-AU" i="1" dirty="0" smtClean="0"/>
              <a:t>“</a:t>
            </a:r>
            <a:r>
              <a:rPr lang="en-AU" i="1" dirty="0"/>
              <a:t>The abrogation of the 1997 Constitution does not affect the respect and enjoyment of fundamental human rights in Fiji nor does it affect the observance of the rule of law. Despite the absence of a Constitution and the lack of a published set of codified rules identifying and guaranteeing specific elements of human rights and freedom, Fiji submits that </a:t>
            </a:r>
            <a:r>
              <a:rPr lang="en-AU" b="1" i="1" dirty="0"/>
              <a:t>common law, existing laws, decrees and the protection of those rights under international law and international humanitarian laws to which Fiji is a party, continue to be applicable and are enforceable</a:t>
            </a:r>
            <a:r>
              <a:rPr lang="en-AU" i="1" dirty="0"/>
              <a:t>.” </a:t>
            </a:r>
            <a:endParaRPr lang="en-AU" i="1" dirty="0" smtClean="0"/>
          </a:p>
          <a:p>
            <a:pPr lvl="1"/>
            <a:r>
              <a:rPr lang="en-AU" dirty="0"/>
              <a:t>Fiji’s 2010 Report to the Working Group on the Universal Periodic </a:t>
            </a:r>
            <a:r>
              <a:rPr lang="en-AU" dirty="0" smtClean="0"/>
              <a:t>Review </a:t>
            </a:r>
            <a:r>
              <a:rPr lang="en-US" dirty="0" smtClean="0"/>
              <a:t>A/HRC/WG.6/7/FJI/1</a:t>
            </a:r>
            <a:r>
              <a:rPr lang="en-US" dirty="0"/>
              <a:t>.</a:t>
            </a:r>
            <a:endParaRPr lang="en-AU" dirty="0"/>
          </a:p>
          <a:p>
            <a:endParaRPr lang="en-AU" dirty="0"/>
          </a:p>
        </p:txBody>
      </p:sp>
      <p:sp>
        <p:nvSpPr>
          <p:cNvPr id="4" name="Slide Number Placeholder 3"/>
          <p:cNvSpPr>
            <a:spLocks noGrp="1"/>
          </p:cNvSpPr>
          <p:nvPr>
            <p:ph type="sldNum" sz="quarter" idx="12"/>
          </p:nvPr>
        </p:nvSpPr>
        <p:spPr/>
        <p:txBody>
          <a:bodyPr/>
          <a:lstStyle/>
          <a:p>
            <a:fld id="{CAE590A9-AC8B-4285-AB51-516AA80C3FFE}" type="slidenum">
              <a:rPr lang="en-AU" smtClean="0"/>
              <a:pPr/>
              <a:t>10</a:t>
            </a:fld>
            <a:endParaRPr lang="en-AU"/>
          </a:p>
        </p:txBody>
      </p:sp>
    </p:spTree>
    <p:extLst>
      <p:ext uri="{BB962C8B-B14F-4D97-AF65-F5344CB8AC3E}">
        <p14:creationId xmlns:p14="http://schemas.microsoft.com/office/powerpoint/2010/main" xmlns="" val="768419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“Common Law”</a:t>
            </a:r>
            <a:endParaRPr lang="en-AU" b="1" dirty="0"/>
          </a:p>
        </p:txBody>
      </p:sp>
      <p:sp>
        <p:nvSpPr>
          <p:cNvPr id="3" name="Content Placeholder 2"/>
          <p:cNvSpPr>
            <a:spLocks noGrp="1"/>
          </p:cNvSpPr>
          <p:nvPr>
            <p:ph idx="13"/>
          </p:nvPr>
        </p:nvSpPr>
        <p:spPr/>
        <p:txBody>
          <a:bodyPr/>
          <a:lstStyle/>
          <a:p>
            <a:r>
              <a:rPr lang="en-AU" dirty="0" smtClean="0"/>
              <a:t>Torture has long been rejected as a method of obtaining proof</a:t>
            </a:r>
          </a:p>
          <a:p>
            <a:r>
              <a:rPr lang="en-AU" dirty="0" smtClean="0"/>
              <a:t>Although </a:t>
            </a:r>
            <a:r>
              <a:rPr lang="en-AU" i="1" dirty="0" err="1" smtClean="0"/>
              <a:t>peine</a:t>
            </a:r>
            <a:r>
              <a:rPr lang="en-AU" i="1" dirty="0" smtClean="0"/>
              <a:t> </a:t>
            </a:r>
            <a:r>
              <a:rPr lang="en-AU" i="1" dirty="0"/>
              <a:t>fort et </a:t>
            </a:r>
            <a:r>
              <a:rPr lang="en-AU" i="1" dirty="0" err="1"/>
              <a:t>dure</a:t>
            </a:r>
            <a:r>
              <a:rPr lang="en-AU" dirty="0"/>
              <a:t> accepted as an instrument of state 1540-1772 </a:t>
            </a:r>
          </a:p>
          <a:p>
            <a:pPr lvl="1"/>
            <a:r>
              <a:rPr lang="en-AU" dirty="0"/>
              <a:t>Especially as a means of forcing a pleading – the belief being courts lacked jurisdiction until a person had submitted voluntarily to its jurisdiction</a:t>
            </a:r>
          </a:p>
          <a:p>
            <a:r>
              <a:rPr lang="en-AU" dirty="0" smtClean="0"/>
              <a:t>Repugnant to Common Law, but probably a stretch to claim the Common Law is a source of a right to freedom from torture</a:t>
            </a:r>
            <a:endParaRPr lang="en-AU" dirty="0"/>
          </a:p>
          <a:p>
            <a:endParaRPr lang="en-AU" dirty="0"/>
          </a:p>
          <a:p>
            <a:endParaRPr lang="en-AU" dirty="0" smtClean="0"/>
          </a:p>
          <a:p>
            <a:endParaRPr lang="en-AU" dirty="0"/>
          </a:p>
          <a:p>
            <a:endParaRPr lang="en-AU" dirty="0" smtClean="0"/>
          </a:p>
          <a:p>
            <a:endParaRPr lang="en-AU" dirty="0"/>
          </a:p>
        </p:txBody>
      </p:sp>
      <p:sp>
        <p:nvSpPr>
          <p:cNvPr id="5" name="TextBox 4"/>
          <p:cNvSpPr txBox="1"/>
          <p:nvPr/>
        </p:nvSpPr>
        <p:spPr>
          <a:xfrm>
            <a:off x="731520" y="1726162"/>
            <a:ext cx="6639664" cy="584775"/>
          </a:xfrm>
          <a:prstGeom prst="rect">
            <a:avLst/>
          </a:prstGeom>
          <a:noFill/>
        </p:spPr>
        <p:txBody>
          <a:bodyPr wrap="square" rtlCol="0">
            <a:spAutoFit/>
          </a:bodyPr>
          <a:lstStyle/>
          <a:p>
            <a:endParaRPr lang="en-AU" sz="3200" dirty="0" smtClean="0"/>
          </a:p>
        </p:txBody>
      </p:sp>
      <p:sp>
        <p:nvSpPr>
          <p:cNvPr id="7" name="Slide Number Placeholder 6"/>
          <p:cNvSpPr>
            <a:spLocks noGrp="1"/>
          </p:cNvSpPr>
          <p:nvPr>
            <p:ph type="sldNum" sz="quarter" idx="12"/>
          </p:nvPr>
        </p:nvSpPr>
        <p:spPr/>
        <p:txBody>
          <a:bodyPr/>
          <a:lstStyle/>
          <a:p>
            <a:fld id="{CAE590A9-AC8B-4285-AB51-516AA80C3FFE}" type="slidenum">
              <a:rPr lang="en-AU" smtClean="0"/>
              <a:pPr/>
              <a:t>11</a:t>
            </a:fld>
            <a:endParaRPr lang="en-AU"/>
          </a:p>
        </p:txBody>
      </p:sp>
    </p:spTree>
    <p:extLst>
      <p:ext uri="{BB962C8B-B14F-4D97-AF65-F5344CB8AC3E}">
        <p14:creationId xmlns:p14="http://schemas.microsoft.com/office/powerpoint/2010/main" xmlns="" val="40399385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Putting the ‘tort’ in torture</a:t>
            </a:r>
            <a:endParaRPr lang="en-AU" b="1" dirty="0"/>
          </a:p>
        </p:txBody>
      </p:sp>
      <p:sp>
        <p:nvSpPr>
          <p:cNvPr id="3" name="Content Placeholder 2"/>
          <p:cNvSpPr>
            <a:spLocks noGrp="1"/>
          </p:cNvSpPr>
          <p:nvPr>
            <p:ph idx="13"/>
          </p:nvPr>
        </p:nvSpPr>
        <p:spPr/>
        <p:txBody>
          <a:bodyPr/>
          <a:lstStyle/>
          <a:p>
            <a:r>
              <a:rPr lang="en-AU" dirty="0" smtClean="0"/>
              <a:t>Hyland (2001) argues with respect to Canada that Public International Law on the duty of states to redress torture impacts enough on Canadian law to create a common law tort of torture with respect to conduct within Canada…</a:t>
            </a:r>
          </a:p>
          <a:p>
            <a:r>
              <a:rPr lang="en-AU" dirty="0" smtClean="0"/>
              <a:t>Interesting… but may be a bit of a stretch…</a:t>
            </a:r>
            <a:endParaRPr lang="en-AU" dirty="0"/>
          </a:p>
        </p:txBody>
      </p:sp>
      <p:sp>
        <p:nvSpPr>
          <p:cNvPr id="4" name="Slide Number Placeholder 3"/>
          <p:cNvSpPr>
            <a:spLocks noGrp="1"/>
          </p:cNvSpPr>
          <p:nvPr>
            <p:ph type="sldNum" sz="quarter" idx="12"/>
          </p:nvPr>
        </p:nvSpPr>
        <p:spPr/>
        <p:txBody>
          <a:bodyPr/>
          <a:lstStyle/>
          <a:p>
            <a:fld id="{CAE590A9-AC8B-4285-AB51-516AA80C3FFE}" type="slidenum">
              <a:rPr lang="en-AU" smtClean="0"/>
              <a:pPr/>
              <a:t>12</a:t>
            </a:fld>
            <a:endParaRPr lang="en-AU"/>
          </a:p>
        </p:txBody>
      </p:sp>
    </p:spTree>
    <p:extLst>
      <p:ext uri="{BB962C8B-B14F-4D97-AF65-F5344CB8AC3E}">
        <p14:creationId xmlns:p14="http://schemas.microsoft.com/office/powerpoint/2010/main" xmlns="" val="8309399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“Existing Law”</a:t>
            </a:r>
            <a:endParaRPr lang="en-AU" b="1" dirty="0"/>
          </a:p>
        </p:txBody>
      </p:sp>
      <p:sp>
        <p:nvSpPr>
          <p:cNvPr id="3" name="Content Placeholder 2"/>
          <p:cNvSpPr>
            <a:spLocks noGrp="1"/>
          </p:cNvSpPr>
          <p:nvPr>
            <p:ph idx="13"/>
          </p:nvPr>
        </p:nvSpPr>
        <p:spPr>
          <a:xfrm>
            <a:off x="609600" y="764704"/>
            <a:ext cx="10972800" cy="5486400"/>
          </a:xfrm>
        </p:spPr>
        <p:txBody>
          <a:bodyPr>
            <a:noAutofit/>
          </a:bodyPr>
          <a:lstStyle/>
          <a:p>
            <a:r>
              <a:rPr lang="en-AU" sz="3600" i="1" dirty="0" smtClean="0"/>
              <a:t>Penal Code </a:t>
            </a:r>
            <a:r>
              <a:rPr lang="en-AU" sz="3600" dirty="0" smtClean="0"/>
              <a:t>[CAP 17] no provisions criminalising torture</a:t>
            </a:r>
          </a:p>
          <a:p>
            <a:pPr lvl="1"/>
            <a:r>
              <a:rPr lang="en-AU" sz="3200" dirty="0" smtClean="0"/>
              <a:t>Although constituent acts of torture would constitute criminal offences </a:t>
            </a:r>
          </a:p>
          <a:p>
            <a:pPr lvl="1"/>
            <a:r>
              <a:rPr lang="en-AU" sz="3200" dirty="0" smtClean="0"/>
              <a:t>Unless officers were acting with lawful authority</a:t>
            </a:r>
          </a:p>
          <a:p>
            <a:pPr lvl="2"/>
            <a:r>
              <a:rPr lang="en-AU" dirty="0" smtClean="0"/>
              <a:t>Eg</a:t>
            </a:r>
            <a:r>
              <a:rPr lang="en-AU" dirty="0"/>
              <a:t>. “</a:t>
            </a:r>
            <a:r>
              <a:rPr lang="en-AU" i="1" dirty="0"/>
              <a:t>Any police officer, if in his or her opinion such action is necessary for the public safety, after giving due warning, </a:t>
            </a:r>
            <a:r>
              <a:rPr lang="en-AU" b="1" i="1" dirty="0"/>
              <a:t>may use such force as he or she considers necessary</a:t>
            </a:r>
            <a:r>
              <a:rPr lang="en-AU" i="1" dirty="0"/>
              <a:t>, including the use of arms, to disperse the procession, meeting or assembly and to apprehend any person present thereat, and no police officer nor any person acting in aid of such police officer using such force shall be liable in criminal or civil proceedings for any harm or loss caused by the use of such force</a:t>
            </a:r>
            <a:r>
              <a:rPr lang="en-AU" dirty="0"/>
              <a:t>.” </a:t>
            </a:r>
          </a:p>
          <a:p>
            <a:pPr lvl="3"/>
            <a:r>
              <a:rPr lang="en-AU" sz="1600" i="1" dirty="0" smtClean="0"/>
              <a:t>S 9(3) Public </a:t>
            </a:r>
            <a:r>
              <a:rPr lang="en-AU" sz="1600" i="1" dirty="0"/>
              <a:t>Order Act (Amendment) Decree</a:t>
            </a:r>
            <a:r>
              <a:rPr lang="en-AU" sz="1600" dirty="0"/>
              <a:t> 2012 </a:t>
            </a:r>
            <a:endParaRPr lang="en-AU" dirty="0"/>
          </a:p>
          <a:p>
            <a:pPr lvl="2"/>
            <a:endParaRPr lang="en-AU" dirty="0" smtClean="0"/>
          </a:p>
        </p:txBody>
      </p:sp>
      <p:sp>
        <p:nvSpPr>
          <p:cNvPr id="4" name="Slide Number Placeholder 3"/>
          <p:cNvSpPr>
            <a:spLocks noGrp="1"/>
          </p:cNvSpPr>
          <p:nvPr>
            <p:ph type="sldNum" sz="quarter" idx="12"/>
          </p:nvPr>
        </p:nvSpPr>
        <p:spPr/>
        <p:txBody>
          <a:bodyPr/>
          <a:lstStyle/>
          <a:p>
            <a:fld id="{CAE590A9-AC8B-4285-AB51-516AA80C3FFE}" type="slidenum">
              <a:rPr lang="en-AU" smtClean="0"/>
              <a:pPr/>
              <a:t>13</a:t>
            </a:fld>
            <a:endParaRPr lang="en-AU"/>
          </a:p>
        </p:txBody>
      </p:sp>
    </p:spTree>
    <p:extLst>
      <p:ext uri="{BB962C8B-B14F-4D97-AF65-F5344CB8AC3E}">
        <p14:creationId xmlns:p14="http://schemas.microsoft.com/office/powerpoint/2010/main" xmlns="" val="36848932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“Decrees”</a:t>
            </a:r>
            <a:endParaRPr lang="en-AU" b="1" dirty="0"/>
          </a:p>
        </p:txBody>
      </p:sp>
      <p:sp>
        <p:nvSpPr>
          <p:cNvPr id="3" name="Content Placeholder 2"/>
          <p:cNvSpPr>
            <a:spLocks noGrp="1"/>
          </p:cNvSpPr>
          <p:nvPr>
            <p:ph idx="13"/>
          </p:nvPr>
        </p:nvSpPr>
        <p:spPr/>
        <p:txBody>
          <a:bodyPr>
            <a:normAutofit/>
          </a:bodyPr>
          <a:lstStyle/>
          <a:p>
            <a:r>
              <a:rPr lang="en-AU" i="1" dirty="0"/>
              <a:t>Crimes Decree </a:t>
            </a:r>
            <a:r>
              <a:rPr lang="en-AU" dirty="0"/>
              <a:t>2009 </a:t>
            </a:r>
            <a:r>
              <a:rPr lang="en-AU" dirty="0" smtClean="0"/>
              <a:t>– no </a:t>
            </a:r>
            <a:r>
              <a:rPr lang="en-AU" dirty="0"/>
              <a:t>more use than the </a:t>
            </a:r>
            <a:r>
              <a:rPr lang="en-AU" i="1" dirty="0"/>
              <a:t>Penal </a:t>
            </a:r>
            <a:r>
              <a:rPr lang="en-AU" i="1" dirty="0" smtClean="0"/>
              <a:t>Code</a:t>
            </a:r>
          </a:p>
          <a:p>
            <a:pPr lvl="1"/>
            <a:r>
              <a:rPr lang="en-AU" dirty="0" smtClean="0"/>
              <a:t>S 87 Torture as ‘crime against humanity’</a:t>
            </a:r>
          </a:p>
          <a:p>
            <a:pPr lvl="1"/>
            <a:r>
              <a:rPr lang="en-AU" dirty="0" smtClean="0"/>
              <a:t>Does not extend to physical or mental pain incidental to lawful sanctions</a:t>
            </a:r>
          </a:p>
          <a:p>
            <a:pPr lvl="1"/>
            <a:r>
              <a:rPr lang="en-AU" dirty="0" smtClean="0"/>
              <a:t>Must be part of ‘systematic attack against civilian population’</a:t>
            </a:r>
            <a:endParaRPr lang="en-AU" dirty="0"/>
          </a:p>
        </p:txBody>
      </p:sp>
      <p:sp>
        <p:nvSpPr>
          <p:cNvPr id="4" name="Slide Number Placeholder 3"/>
          <p:cNvSpPr>
            <a:spLocks noGrp="1"/>
          </p:cNvSpPr>
          <p:nvPr>
            <p:ph type="sldNum" sz="quarter" idx="12"/>
          </p:nvPr>
        </p:nvSpPr>
        <p:spPr/>
        <p:txBody>
          <a:bodyPr/>
          <a:lstStyle/>
          <a:p>
            <a:fld id="{CAE590A9-AC8B-4285-AB51-516AA80C3FFE}" type="slidenum">
              <a:rPr lang="en-AU" smtClean="0"/>
              <a:pPr/>
              <a:t>14</a:t>
            </a:fld>
            <a:endParaRPr lang="en-AU"/>
          </a:p>
        </p:txBody>
      </p:sp>
    </p:spTree>
    <p:extLst>
      <p:ext uri="{BB962C8B-B14F-4D97-AF65-F5344CB8AC3E}">
        <p14:creationId xmlns:p14="http://schemas.microsoft.com/office/powerpoint/2010/main" xmlns="" val="5370956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“Decrees”</a:t>
            </a:r>
            <a:endParaRPr lang="en-AU" b="1" dirty="0"/>
          </a:p>
        </p:txBody>
      </p:sp>
      <p:sp>
        <p:nvSpPr>
          <p:cNvPr id="3" name="Content Placeholder 2"/>
          <p:cNvSpPr>
            <a:spLocks noGrp="1"/>
          </p:cNvSpPr>
          <p:nvPr>
            <p:ph idx="13"/>
          </p:nvPr>
        </p:nvSpPr>
        <p:spPr/>
        <p:txBody>
          <a:bodyPr>
            <a:normAutofit fontScale="85000" lnSpcReduction="10000"/>
          </a:bodyPr>
          <a:lstStyle/>
          <a:p>
            <a:r>
              <a:rPr lang="en-AU" i="1" dirty="0"/>
              <a:t>Human Rights Commission Decree </a:t>
            </a:r>
            <a:r>
              <a:rPr lang="en-AU" dirty="0"/>
              <a:t>2009</a:t>
            </a:r>
          </a:p>
          <a:p>
            <a:pPr lvl="1"/>
            <a:r>
              <a:rPr lang="en-AU" dirty="0"/>
              <a:t>No cause of action for damages ‘as of right’</a:t>
            </a:r>
          </a:p>
          <a:p>
            <a:pPr lvl="1"/>
            <a:r>
              <a:rPr lang="en-AU" dirty="0"/>
              <a:t>Creates powers for persons to make complaints to the HRC and for the HRC to investigate complaints about a contravention or alleged contravention of human rights (s27(1), s30)</a:t>
            </a:r>
          </a:p>
          <a:p>
            <a:pPr lvl="1"/>
            <a:r>
              <a:rPr lang="en-AU" dirty="0"/>
              <a:t>Proceedings in High Court may be brought by ‘Proceedings Commissioner’ to seek damages for contravention of human rights (s38, 42)</a:t>
            </a:r>
          </a:p>
          <a:p>
            <a:r>
              <a:rPr lang="en-AU" dirty="0"/>
              <a:t>Definition of Human Rights:</a:t>
            </a:r>
          </a:p>
          <a:p>
            <a:pPr lvl="1"/>
            <a:r>
              <a:rPr lang="en-AU" dirty="0"/>
              <a:t>Section 2:</a:t>
            </a:r>
          </a:p>
          <a:p>
            <a:pPr lvl="1"/>
            <a:r>
              <a:rPr lang="en-AU" i="1" dirty="0"/>
              <a:t>“human rights” means the rights embodied in those United Nations Covenants and Conventions on Human Rights </a:t>
            </a:r>
            <a:r>
              <a:rPr lang="en-AU" b="1" i="1" dirty="0"/>
              <a:t>which are ratified by the State of Fiji</a:t>
            </a:r>
            <a:r>
              <a:rPr lang="en-AU" i="1" dirty="0"/>
              <a:t>, and the rights and freedoms as may be prescribed by the President by </a:t>
            </a:r>
            <a:r>
              <a:rPr lang="en-AU" i="1" dirty="0" smtClean="0"/>
              <a:t>Decree</a:t>
            </a:r>
          </a:p>
          <a:p>
            <a:r>
              <a:rPr lang="en-AU" dirty="0" smtClean="0"/>
              <a:t>Operated </a:t>
            </a:r>
            <a:r>
              <a:rPr lang="en-AU" dirty="0"/>
              <a:t>without a Director and Commissioners (from 2007 until 2015</a:t>
            </a:r>
            <a:r>
              <a:rPr lang="en-AU" dirty="0" smtClean="0"/>
              <a:t>)</a:t>
            </a:r>
          </a:p>
          <a:p>
            <a:pPr lvl="1"/>
            <a:r>
              <a:rPr lang="en-AU" dirty="0" smtClean="0"/>
              <a:t>According to current Director, can no longer take HR cases to court</a:t>
            </a:r>
            <a:endParaRPr lang="en-AU" dirty="0"/>
          </a:p>
        </p:txBody>
      </p:sp>
      <p:sp>
        <p:nvSpPr>
          <p:cNvPr id="4" name="Slide Number Placeholder 3"/>
          <p:cNvSpPr>
            <a:spLocks noGrp="1"/>
          </p:cNvSpPr>
          <p:nvPr>
            <p:ph type="sldNum" sz="quarter" idx="12"/>
          </p:nvPr>
        </p:nvSpPr>
        <p:spPr/>
        <p:txBody>
          <a:bodyPr/>
          <a:lstStyle/>
          <a:p>
            <a:fld id="{CAE590A9-AC8B-4285-AB51-516AA80C3FFE}" type="slidenum">
              <a:rPr lang="en-AU" smtClean="0"/>
              <a:pPr/>
              <a:t>15</a:t>
            </a:fld>
            <a:endParaRPr lang="en-AU"/>
          </a:p>
        </p:txBody>
      </p:sp>
    </p:spTree>
    <p:extLst>
      <p:ext uri="{BB962C8B-B14F-4D97-AF65-F5344CB8AC3E}">
        <p14:creationId xmlns:p14="http://schemas.microsoft.com/office/powerpoint/2010/main" xmlns="" val="16830202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International Law …</a:t>
            </a:r>
            <a:endParaRPr lang="en-AU" b="1" dirty="0"/>
          </a:p>
        </p:txBody>
      </p:sp>
      <p:sp>
        <p:nvSpPr>
          <p:cNvPr id="3" name="Content Placeholder 2"/>
          <p:cNvSpPr>
            <a:spLocks noGrp="1"/>
          </p:cNvSpPr>
          <p:nvPr>
            <p:ph idx="13"/>
          </p:nvPr>
        </p:nvSpPr>
        <p:spPr/>
        <p:txBody>
          <a:bodyPr>
            <a:normAutofit fontScale="55000" lnSpcReduction="20000"/>
          </a:bodyPr>
          <a:lstStyle/>
          <a:p>
            <a:r>
              <a:rPr lang="en-AU" b="1" dirty="0" smtClean="0"/>
              <a:t>Fiji 2010 </a:t>
            </a:r>
            <a:r>
              <a:rPr lang="en-AU" b="1" dirty="0"/>
              <a:t>Report to the Working Group </a:t>
            </a:r>
            <a:r>
              <a:rPr lang="en-AU" b="1" dirty="0" smtClean="0"/>
              <a:t>UPR </a:t>
            </a:r>
          </a:p>
          <a:p>
            <a:r>
              <a:rPr lang="en-AU" dirty="0" smtClean="0"/>
              <a:t>Fiji </a:t>
            </a:r>
            <a:r>
              <a:rPr lang="en-AU" dirty="0"/>
              <a:t>is a party to the following human rights and related instruments: </a:t>
            </a:r>
            <a:endParaRPr lang="en-AU" dirty="0" smtClean="0"/>
          </a:p>
          <a:p>
            <a:pPr lvl="1"/>
            <a:r>
              <a:rPr lang="en-AU" dirty="0" smtClean="0"/>
              <a:t>The Slavery Convention </a:t>
            </a:r>
            <a:r>
              <a:rPr lang="en-AU" dirty="0"/>
              <a:t>1926; the Protocol amending the Slavery Convention 1953; the </a:t>
            </a:r>
            <a:r>
              <a:rPr lang="en-AU" dirty="0" smtClean="0"/>
              <a:t>Supplementary Convention </a:t>
            </a:r>
            <a:r>
              <a:rPr lang="en-AU" dirty="0"/>
              <a:t>on the Abolition of Slavery, the Slave Trade, and Institutions and </a:t>
            </a:r>
            <a:r>
              <a:rPr lang="en-AU" dirty="0" smtClean="0"/>
              <a:t>Practices Similar </a:t>
            </a:r>
            <a:r>
              <a:rPr lang="en-AU" dirty="0"/>
              <a:t>to Slavery 1956; </a:t>
            </a:r>
            <a:endParaRPr lang="en-AU" dirty="0" smtClean="0"/>
          </a:p>
          <a:p>
            <a:pPr lvl="1"/>
            <a:r>
              <a:rPr lang="en-AU" dirty="0" smtClean="0"/>
              <a:t>the </a:t>
            </a:r>
            <a:r>
              <a:rPr lang="en-AU" dirty="0"/>
              <a:t>International Convention against the Taking of Hostages 1979;</a:t>
            </a:r>
          </a:p>
          <a:p>
            <a:pPr lvl="1"/>
            <a:r>
              <a:rPr lang="en-AU" dirty="0"/>
              <a:t>the International Convention for the Suppression of Terrorist Bombings 1997; </a:t>
            </a:r>
            <a:r>
              <a:rPr lang="en-AU" dirty="0" smtClean="0"/>
              <a:t>the International </a:t>
            </a:r>
            <a:r>
              <a:rPr lang="en-AU" dirty="0"/>
              <a:t>Convention for the Suppression of the Financing of Terrorism, </a:t>
            </a:r>
            <a:r>
              <a:rPr lang="en-AU" dirty="0" smtClean="0"/>
              <a:t>the International </a:t>
            </a:r>
            <a:r>
              <a:rPr lang="en-AU" dirty="0"/>
              <a:t>Convention for the Suppression of Acts of Nuclear Terrorism 2005; </a:t>
            </a:r>
            <a:endParaRPr lang="en-AU" dirty="0" smtClean="0"/>
          </a:p>
          <a:p>
            <a:pPr lvl="1"/>
            <a:r>
              <a:rPr lang="en-AU" dirty="0" smtClean="0"/>
              <a:t>the United </a:t>
            </a:r>
            <a:r>
              <a:rPr lang="en-AU" dirty="0"/>
              <a:t>Nations Convention against Transnational Organized Crime 2000; the Protocol </a:t>
            </a:r>
            <a:r>
              <a:rPr lang="en-AU" dirty="0" smtClean="0"/>
              <a:t>to Prevent</a:t>
            </a:r>
            <a:r>
              <a:rPr lang="en-AU" dirty="0"/>
              <a:t>, Suppress and Punish Trafficking in Persons, especially Women and </a:t>
            </a:r>
            <a:r>
              <a:rPr lang="en-AU" dirty="0" smtClean="0"/>
              <a:t>Children, Supplementing </a:t>
            </a:r>
            <a:r>
              <a:rPr lang="en-AU" dirty="0"/>
              <a:t>the United Nations Convention against Transnational Organized </a:t>
            </a:r>
            <a:r>
              <a:rPr lang="en-AU" dirty="0" smtClean="0"/>
              <a:t>Crime 2000</a:t>
            </a:r>
            <a:r>
              <a:rPr lang="en-AU" dirty="0"/>
              <a:t>.</a:t>
            </a:r>
          </a:p>
          <a:p>
            <a:pPr lvl="1"/>
            <a:r>
              <a:rPr lang="en-AU" dirty="0" smtClean="0"/>
              <a:t>Protocol </a:t>
            </a:r>
            <a:r>
              <a:rPr lang="en-AU" dirty="0"/>
              <a:t>against the Smuggling of Migrants by Land, Sea </a:t>
            </a:r>
            <a:r>
              <a:rPr lang="en-AU" dirty="0" smtClean="0"/>
              <a:t>and Air</a:t>
            </a:r>
            <a:r>
              <a:rPr lang="en-AU" dirty="0"/>
              <a:t>, supplementing the United Nations Convention against Transnational Organized </a:t>
            </a:r>
            <a:r>
              <a:rPr lang="en-AU" dirty="0" smtClean="0"/>
              <a:t>Crime 2000</a:t>
            </a:r>
            <a:r>
              <a:rPr lang="en-AU" dirty="0"/>
              <a:t>; the Protocol against the Illicit Manufacturing of and Trafficking in Firearms, </a:t>
            </a:r>
            <a:r>
              <a:rPr lang="en-AU" dirty="0" smtClean="0"/>
              <a:t>their Parts </a:t>
            </a:r>
            <a:r>
              <a:rPr lang="en-AU" dirty="0"/>
              <a:t>and Components and Ammunition, supplementing the United Nations </a:t>
            </a:r>
            <a:r>
              <a:rPr lang="en-AU" dirty="0" smtClean="0"/>
              <a:t>Convention against </a:t>
            </a:r>
            <a:r>
              <a:rPr lang="en-AU" dirty="0"/>
              <a:t>Transnational Organized Crime 2001; the Rome Statute of the </a:t>
            </a:r>
            <a:r>
              <a:rPr lang="en-AU" dirty="0" smtClean="0"/>
              <a:t>International Criminal </a:t>
            </a:r>
            <a:r>
              <a:rPr lang="en-AU" dirty="0"/>
              <a:t>Court 1998; the United Nations Convention against Corruption 2003; </a:t>
            </a:r>
            <a:r>
              <a:rPr lang="en-AU" dirty="0" smtClean="0"/>
              <a:t>the Convention </a:t>
            </a:r>
            <a:r>
              <a:rPr lang="en-AU" dirty="0"/>
              <a:t>on the Prevention and Punishment of the Crime of Genocide 1948; </a:t>
            </a:r>
            <a:r>
              <a:rPr lang="en-AU" dirty="0" smtClean="0"/>
              <a:t>the International </a:t>
            </a:r>
            <a:r>
              <a:rPr lang="en-AU" dirty="0"/>
              <a:t>Convention on the Elimination of All Forms of Racial Discrimination 1966;</a:t>
            </a:r>
          </a:p>
          <a:p>
            <a:pPr lvl="1"/>
            <a:r>
              <a:rPr lang="en-AU" dirty="0"/>
              <a:t>the Convention on the Elimination of All Forms of Discrimination against Women; </a:t>
            </a:r>
            <a:r>
              <a:rPr lang="en-AU" dirty="0" smtClean="0"/>
              <a:t>the Convention </a:t>
            </a:r>
            <a:r>
              <a:rPr lang="en-AU" dirty="0"/>
              <a:t>on the Rights of the Child; the Optional Protocol to the Convention on </a:t>
            </a:r>
            <a:r>
              <a:rPr lang="en-AU" dirty="0" smtClean="0"/>
              <a:t>the Rights </a:t>
            </a:r>
            <a:r>
              <a:rPr lang="en-AU" dirty="0"/>
              <a:t>of the Child on the involvement of children in armed conflict; and the </a:t>
            </a:r>
            <a:r>
              <a:rPr lang="en-AU" dirty="0" smtClean="0"/>
              <a:t>Optional Protocol </a:t>
            </a:r>
            <a:r>
              <a:rPr lang="en-AU" dirty="0"/>
              <a:t>to the Convention on the Rights of the Child on the sale of children, </a:t>
            </a:r>
            <a:r>
              <a:rPr lang="en-AU" dirty="0" smtClean="0"/>
              <a:t>child prostitution </a:t>
            </a:r>
            <a:r>
              <a:rPr lang="en-AU" dirty="0"/>
              <a:t>and child pornography; and the 1951 Convention relating to the Status </a:t>
            </a:r>
            <a:r>
              <a:rPr lang="en-AU" dirty="0" smtClean="0"/>
              <a:t>of Refugee </a:t>
            </a:r>
            <a:r>
              <a:rPr lang="en-AU" dirty="0"/>
              <a:t>and the 1967 Protocol</a:t>
            </a:r>
            <a:r>
              <a:rPr lang="en-AU" dirty="0" smtClean="0"/>
              <a:t>.</a:t>
            </a:r>
          </a:p>
          <a:p>
            <a:r>
              <a:rPr lang="en-AU" sz="5800" b="1" dirty="0" smtClean="0"/>
              <a:t>Not a party to UNCAT. </a:t>
            </a:r>
            <a:endParaRPr lang="en-AU" sz="5800" b="1" dirty="0"/>
          </a:p>
        </p:txBody>
      </p:sp>
      <p:sp>
        <p:nvSpPr>
          <p:cNvPr id="4" name="Slide Number Placeholder 3"/>
          <p:cNvSpPr>
            <a:spLocks noGrp="1"/>
          </p:cNvSpPr>
          <p:nvPr>
            <p:ph type="sldNum" sz="quarter" idx="12"/>
          </p:nvPr>
        </p:nvSpPr>
        <p:spPr/>
        <p:txBody>
          <a:bodyPr/>
          <a:lstStyle/>
          <a:p>
            <a:fld id="{CAE590A9-AC8B-4285-AB51-516AA80C3FFE}" type="slidenum">
              <a:rPr lang="en-AU" smtClean="0"/>
              <a:pPr/>
              <a:t>16</a:t>
            </a:fld>
            <a:endParaRPr lang="en-AU"/>
          </a:p>
        </p:txBody>
      </p:sp>
    </p:spTree>
    <p:extLst>
      <p:ext uri="{BB962C8B-B14F-4D97-AF65-F5344CB8AC3E}">
        <p14:creationId xmlns:p14="http://schemas.microsoft.com/office/powerpoint/2010/main" xmlns="" val="464602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fade">
                                      <p:cBhvr>
                                        <p:cTn id="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Customary International Law</a:t>
            </a:r>
            <a:endParaRPr lang="en-AU" b="1" dirty="0"/>
          </a:p>
        </p:txBody>
      </p:sp>
      <p:sp>
        <p:nvSpPr>
          <p:cNvPr id="3" name="Content Placeholder 2"/>
          <p:cNvSpPr>
            <a:spLocks noGrp="1"/>
          </p:cNvSpPr>
          <p:nvPr>
            <p:ph idx="13"/>
          </p:nvPr>
        </p:nvSpPr>
        <p:spPr/>
        <p:txBody>
          <a:bodyPr/>
          <a:lstStyle/>
          <a:p>
            <a:r>
              <a:rPr lang="en-AU" dirty="0"/>
              <a:t>Universal Declaration of Human Rights</a:t>
            </a:r>
          </a:p>
          <a:p>
            <a:r>
              <a:rPr lang="en-AU" b="1" dirty="0"/>
              <a:t>Article 5  </a:t>
            </a:r>
          </a:p>
          <a:p>
            <a:pPr lvl="1"/>
            <a:r>
              <a:rPr lang="en-AU" dirty="0"/>
              <a:t>No one shall be subjected to torture or to cruel, inhuman or degrading treatment or punishment. </a:t>
            </a:r>
          </a:p>
          <a:p>
            <a:r>
              <a:rPr lang="en-AU" dirty="0" smtClean="0"/>
              <a:t>UDHR is not itself binding, but is it, or are parts of it at least, part of Customary International Law, or </a:t>
            </a:r>
            <a:r>
              <a:rPr lang="en-AU" i="1" dirty="0" smtClean="0"/>
              <a:t>jus </a:t>
            </a:r>
            <a:r>
              <a:rPr lang="en-AU" i="1" dirty="0" err="1" smtClean="0"/>
              <a:t>cogens</a:t>
            </a:r>
            <a:r>
              <a:rPr lang="en-AU" dirty="0" smtClean="0"/>
              <a:t>?</a:t>
            </a:r>
          </a:p>
          <a:p>
            <a:pPr lvl="1"/>
            <a:r>
              <a:rPr lang="en-AU" dirty="0" smtClean="0"/>
              <a:t>Many commentators view UDHR as part of CIL, rights relating to individuals </a:t>
            </a:r>
            <a:r>
              <a:rPr lang="en-AU" dirty="0" err="1" smtClean="0"/>
              <a:t>moreso</a:t>
            </a:r>
            <a:r>
              <a:rPr lang="en-AU" dirty="0" smtClean="0"/>
              <a:t> than social/economic rights</a:t>
            </a:r>
          </a:p>
          <a:p>
            <a:pPr lvl="1"/>
            <a:r>
              <a:rPr lang="en-AU" dirty="0" smtClean="0"/>
              <a:t>‘wide acceptance and recitation as having normative effect’</a:t>
            </a:r>
          </a:p>
          <a:p>
            <a:pPr lvl="1"/>
            <a:r>
              <a:rPr lang="en-AU" dirty="0" smtClean="0"/>
              <a:t>Many statements by states, UN GA, Courts</a:t>
            </a:r>
            <a:endParaRPr lang="en-AU" dirty="0"/>
          </a:p>
        </p:txBody>
      </p:sp>
      <p:sp>
        <p:nvSpPr>
          <p:cNvPr id="4" name="Slide Number Placeholder 3"/>
          <p:cNvSpPr>
            <a:spLocks noGrp="1"/>
          </p:cNvSpPr>
          <p:nvPr>
            <p:ph type="sldNum" sz="quarter" idx="12"/>
          </p:nvPr>
        </p:nvSpPr>
        <p:spPr/>
        <p:txBody>
          <a:bodyPr/>
          <a:lstStyle/>
          <a:p>
            <a:fld id="{CAE590A9-AC8B-4285-AB51-516AA80C3FFE}" type="slidenum">
              <a:rPr lang="en-AU" smtClean="0"/>
              <a:pPr/>
              <a:t>17</a:t>
            </a:fld>
            <a:endParaRPr lang="en-AU"/>
          </a:p>
        </p:txBody>
      </p:sp>
    </p:spTree>
    <p:extLst>
      <p:ext uri="{BB962C8B-B14F-4D97-AF65-F5344CB8AC3E}">
        <p14:creationId xmlns:p14="http://schemas.microsoft.com/office/powerpoint/2010/main" xmlns="" val="35253650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AU"/>
          </a:p>
        </p:txBody>
      </p:sp>
      <p:sp>
        <p:nvSpPr>
          <p:cNvPr id="3" name="Content Placeholder 2"/>
          <p:cNvSpPr>
            <a:spLocks noGrp="1"/>
          </p:cNvSpPr>
          <p:nvPr>
            <p:ph idx="13"/>
          </p:nvPr>
        </p:nvSpPr>
        <p:spPr/>
        <p:txBody>
          <a:bodyPr>
            <a:normAutofit/>
          </a:bodyPr>
          <a:lstStyle/>
          <a:p>
            <a:r>
              <a:rPr lang="en-AU" i="1" dirty="0" err="1"/>
              <a:t>Filartiga</a:t>
            </a:r>
            <a:r>
              <a:rPr lang="en-AU" i="1" dirty="0"/>
              <a:t> v </a:t>
            </a:r>
            <a:r>
              <a:rPr lang="en-AU" i="1" dirty="0" smtClean="0"/>
              <a:t>Peña-</a:t>
            </a:r>
            <a:r>
              <a:rPr lang="en-AU" i="1" dirty="0" err="1" smtClean="0"/>
              <a:t>Irala</a:t>
            </a:r>
            <a:r>
              <a:rPr lang="en-AU" i="1" dirty="0" smtClean="0"/>
              <a:t> </a:t>
            </a:r>
            <a:r>
              <a:rPr lang="en-AU" dirty="0" smtClean="0"/>
              <a:t>630 F.2d 876 (2d Cir. 1980) at 883 (referring to the UDHR and various other instruments and statements:</a:t>
            </a:r>
          </a:p>
          <a:p>
            <a:pPr lvl="1"/>
            <a:r>
              <a:rPr lang="en-AU" i="1" dirty="0" smtClean="0"/>
              <a:t>“the treaties and accords cited above, as well as the express foreign policy of our own government, all make it clear that international law confers fundamental rights upon all people vis-à-vis their own governments. While the ultimate scope of those rights will be a subject for continuing refinement and elaboration, we hold that the right to be free from torture is now among them”</a:t>
            </a:r>
            <a:endParaRPr lang="en-AU" i="1" dirty="0"/>
          </a:p>
        </p:txBody>
      </p:sp>
      <p:sp>
        <p:nvSpPr>
          <p:cNvPr id="4" name="Slide Number Placeholder 3"/>
          <p:cNvSpPr>
            <a:spLocks noGrp="1"/>
          </p:cNvSpPr>
          <p:nvPr>
            <p:ph type="sldNum" sz="quarter" idx="12"/>
          </p:nvPr>
        </p:nvSpPr>
        <p:spPr/>
        <p:txBody>
          <a:bodyPr/>
          <a:lstStyle/>
          <a:p>
            <a:fld id="{CAE590A9-AC8B-4285-AB51-516AA80C3FFE}" type="slidenum">
              <a:rPr lang="en-AU" smtClean="0"/>
              <a:pPr/>
              <a:t>18</a:t>
            </a:fld>
            <a:endParaRPr lang="en-AU"/>
          </a:p>
        </p:txBody>
      </p:sp>
    </p:spTree>
    <p:extLst>
      <p:ext uri="{BB962C8B-B14F-4D97-AF65-F5344CB8AC3E}">
        <p14:creationId xmlns:p14="http://schemas.microsoft.com/office/powerpoint/2010/main" xmlns="" val="23680632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Where does this leave us?</a:t>
            </a:r>
            <a:endParaRPr lang="en-AU" b="1" dirty="0"/>
          </a:p>
        </p:txBody>
      </p:sp>
      <p:sp>
        <p:nvSpPr>
          <p:cNvPr id="3" name="Content Placeholder 2"/>
          <p:cNvSpPr>
            <a:spLocks noGrp="1"/>
          </p:cNvSpPr>
          <p:nvPr>
            <p:ph idx="13"/>
          </p:nvPr>
        </p:nvSpPr>
        <p:spPr/>
        <p:txBody>
          <a:bodyPr/>
          <a:lstStyle/>
          <a:p>
            <a:r>
              <a:rPr lang="en-AU" dirty="0" smtClean="0"/>
              <a:t>Probably arguable freedom from torture is recognised under CIL</a:t>
            </a:r>
          </a:p>
          <a:p>
            <a:r>
              <a:rPr lang="en-AU" dirty="0" smtClean="0"/>
              <a:t>Probably arguable that state obligations in relation to torture (including compensation) are similarly recognised</a:t>
            </a:r>
          </a:p>
          <a:p>
            <a:r>
              <a:rPr lang="en-AU" dirty="0" smtClean="0"/>
              <a:t>Query whether CIL trumps Constitutional Immunity</a:t>
            </a:r>
          </a:p>
          <a:p>
            <a:r>
              <a:rPr lang="en-AU" dirty="0" smtClean="0"/>
              <a:t>Query whether a court in Fiji would interpret the law in this way</a:t>
            </a:r>
          </a:p>
          <a:p>
            <a:endParaRPr lang="en-AU" dirty="0" smtClean="0"/>
          </a:p>
        </p:txBody>
      </p:sp>
      <p:sp>
        <p:nvSpPr>
          <p:cNvPr id="4" name="Slide Number Placeholder 3"/>
          <p:cNvSpPr>
            <a:spLocks noGrp="1"/>
          </p:cNvSpPr>
          <p:nvPr>
            <p:ph type="sldNum" sz="quarter" idx="12"/>
          </p:nvPr>
        </p:nvSpPr>
        <p:spPr/>
        <p:txBody>
          <a:bodyPr/>
          <a:lstStyle/>
          <a:p>
            <a:fld id="{CAE590A9-AC8B-4285-AB51-516AA80C3FFE}" type="slidenum">
              <a:rPr lang="en-AU" smtClean="0"/>
              <a:pPr/>
              <a:t>19</a:t>
            </a:fld>
            <a:endParaRPr lang="en-AU"/>
          </a:p>
        </p:txBody>
      </p:sp>
    </p:spTree>
    <p:extLst>
      <p:ext uri="{BB962C8B-B14F-4D97-AF65-F5344CB8AC3E}">
        <p14:creationId xmlns:p14="http://schemas.microsoft.com/office/powerpoint/2010/main" xmlns="" val="21218195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Introduction</a:t>
            </a:r>
            <a:endParaRPr lang="en-AU" b="1" dirty="0"/>
          </a:p>
        </p:txBody>
      </p:sp>
      <p:sp>
        <p:nvSpPr>
          <p:cNvPr id="3" name="Content Placeholder 2"/>
          <p:cNvSpPr>
            <a:spLocks noGrp="1"/>
          </p:cNvSpPr>
          <p:nvPr>
            <p:ph idx="13"/>
          </p:nvPr>
        </p:nvSpPr>
        <p:spPr/>
        <p:txBody>
          <a:bodyPr>
            <a:normAutofit lnSpcReduction="10000"/>
          </a:bodyPr>
          <a:lstStyle/>
          <a:p>
            <a:pPr marL="400050" lvl="1" indent="0">
              <a:buNone/>
            </a:pPr>
            <a:r>
              <a:rPr lang="en-AU" sz="3200" i="1" dirty="0"/>
              <a:t>“To facilitate the holding of true democratic and parliamentary elections I hereby abrogate the 1997 Constitution… To effect the abrogation I decree… Abrogation of the 1997 Constitution…”</a:t>
            </a:r>
          </a:p>
          <a:p>
            <a:pPr marL="400050" lvl="1" indent="0">
              <a:buNone/>
            </a:pPr>
            <a:r>
              <a:rPr lang="en-AU" sz="3200" i="1" dirty="0" smtClean="0"/>
              <a:t>“</a:t>
            </a:r>
            <a:r>
              <a:rPr lang="en-AU" sz="3200" i="1" dirty="0"/>
              <a:t>Let me assure all of you that </a:t>
            </a:r>
            <a:r>
              <a:rPr lang="en-AU" sz="3200" b="1" i="1" dirty="0"/>
              <a:t>the basic human rights of all citizens shall be protected in the new legal order</a:t>
            </a:r>
            <a:r>
              <a:rPr lang="en-AU" sz="3200" i="1" dirty="0"/>
              <a:t>.”</a:t>
            </a:r>
          </a:p>
          <a:p>
            <a:pPr marL="400050" lvl="1" indent="0">
              <a:buNone/>
            </a:pPr>
            <a:r>
              <a:rPr lang="en-AU" sz="3200" i="1" dirty="0"/>
              <a:t>“this is the best way forward for our beloved Fiji. It not only gives certainty but provides stability and the opportunity to carry out reforms which are crucial before true democratic elections can be held</a:t>
            </a:r>
            <a:r>
              <a:rPr lang="en-AU" sz="3200" i="1" dirty="0" smtClean="0"/>
              <a:t>.”</a:t>
            </a:r>
          </a:p>
          <a:p>
            <a:pPr marL="400050" lvl="1" indent="0">
              <a:buNone/>
            </a:pPr>
            <a:r>
              <a:rPr lang="en-AU" i="1" dirty="0" smtClean="0"/>
              <a:t>- </a:t>
            </a:r>
            <a:r>
              <a:rPr lang="en-AU" dirty="0" err="1"/>
              <a:t>Ratu</a:t>
            </a:r>
            <a:r>
              <a:rPr lang="en-AU" dirty="0"/>
              <a:t> J I. </a:t>
            </a:r>
            <a:r>
              <a:rPr lang="en-AU" dirty="0" err="1"/>
              <a:t>Iloilovatu</a:t>
            </a:r>
            <a:r>
              <a:rPr lang="en-AU" dirty="0"/>
              <a:t> </a:t>
            </a:r>
            <a:r>
              <a:rPr lang="en-AU" dirty="0" err="1"/>
              <a:t>Uluivuda</a:t>
            </a:r>
            <a:r>
              <a:rPr lang="en-AU" dirty="0"/>
              <a:t>, President of </a:t>
            </a:r>
            <a:r>
              <a:rPr lang="en-AU" dirty="0" smtClean="0"/>
              <a:t>Fiji 10 April 2009</a:t>
            </a:r>
            <a:endParaRPr lang="en-AU" i="1" dirty="0"/>
          </a:p>
        </p:txBody>
      </p:sp>
      <p:sp>
        <p:nvSpPr>
          <p:cNvPr id="4" name="Slide Number Placeholder 3"/>
          <p:cNvSpPr>
            <a:spLocks noGrp="1"/>
          </p:cNvSpPr>
          <p:nvPr>
            <p:ph type="sldNum" sz="quarter" idx="12"/>
          </p:nvPr>
        </p:nvSpPr>
        <p:spPr/>
        <p:txBody>
          <a:bodyPr/>
          <a:lstStyle/>
          <a:p>
            <a:fld id="{CAE590A9-AC8B-4285-AB51-516AA80C3FFE}" type="slidenum">
              <a:rPr lang="en-AU" smtClean="0"/>
              <a:pPr/>
              <a:t>2</a:t>
            </a:fld>
            <a:endParaRPr lang="en-AU"/>
          </a:p>
        </p:txBody>
      </p:sp>
    </p:spTree>
    <p:extLst>
      <p:ext uri="{BB962C8B-B14F-4D97-AF65-F5344CB8AC3E}">
        <p14:creationId xmlns:p14="http://schemas.microsoft.com/office/powerpoint/2010/main" xmlns="" val="33136045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914400" y="2693987"/>
            <a:ext cx="10363200" cy="1470025"/>
          </a:xfrm>
        </p:spPr>
        <p:txBody>
          <a:bodyPr/>
          <a:lstStyle/>
          <a:p>
            <a:r>
              <a:rPr lang="en-AU" dirty="0" smtClean="0"/>
              <a:t>end</a:t>
            </a:r>
            <a:endParaRPr lang="en-AU" dirty="0"/>
          </a:p>
        </p:txBody>
      </p:sp>
      <p:sp>
        <p:nvSpPr>
          <p:cNvPr id="4" name="Slide Number Placeholder 3"/>
          <p:cNvSpPr>
            <a:spLocks noGrp="1"/>
          </p:cNvSpPr>
          <p:nvPr>
            <p:ph type="sldNum" sz="quarter" idx="12"/>
          </p:nvPr>
        </p:nvSpPr>
        <p:spPr/>
        <p:txBody>
          <a:bodyPr/>
          <a:lstStyle/>
          <a:p>
            <a:fld id="{CAE590A9-AC8B-4285-AB51-516AA80C3FFE}" type="slidenum">
              <a:rPr lang="en-AU" smtClean="0"/>
              <a:pPr/>
              <a:t>20</a:t>
            </a:fld>
            <a:endParaRPr lang="en-AU"/>
          </a:p>
        </p:txBody>
      </p:sp>
    </p:spTree>
    <p:extLst>
      <p:ext uri="{BB962C8B-B14F-4D97-AF65-F5344CB8AC3E}">
        <p14:creationId xmlns:p14="http://schemas.microsoft.com/office/powerpoint/2010/main" xmlns="" val="29673953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Scenario </a:t>
            </a:r>
            <a:endParaRPr lang="en-AU" b="1" dirty="0"/>
          </a:p>
        </p:txBody>
      </p:sp>
      <p:sp>
        <p:nvSpPr>
          <p:cNvPr id="3" name="Content Placeholder 2"/>
          <p:cNvSpPr>
            <a:spLocks noGrp="1"/>
          </p:cNvSpPr>
          <p:nvPr>
            <p:ph idx="13"/>
          </p:nvPr>
        </p:nvSpPr>
        <p:spPr/>
        <p:txBody>
          <a:bodyPr/>
          <a:lstStyle/>
          <a:p>
            <a:r>
              <a:rPr lang="en-AU" dirty="0" smtClean="0"/>
              <a:t>A person is tortured by police officers in the course of arrest. The officers were not acting in a personal capacity. Their actions were part of an authorised police operation.</a:t>
            </a:r>
          </a:p>
          <a:p>
            <a:endParaRPr lang="en-AU" b="1" dirty="0" smtClean="0"/>
          </a:p>
          <a:p>
            <a:endParaRPr lang="en-AU" b="1" dirty="0"/>
          </a:p>
          <a:p>
            <a:r>
              <a:rPr lang="en-AU" b="1" dirty="0" smtClean="0"/>
              <a:t>Does a cause of action for compensatory damages lay against the State?</a:t>
            </a:r>
            <a:endParaRPr lang="en-AU" b="1" dirty="0"/>
          </a:p>
        </p:txBody>
      </p:sp>
      <p:sp>
        <p:nvSpPr>
          <p:cNvPr id="4" name="Slide Number Placeholder 3"/>
          <p:cNvSpPr>
            <a:spLocks noGrp="1"/>
          </p:cNvSpPr>
          <p:nvPr>
            <p:ph type="sldNum" sz="quarter" idx="12"/>
          </p:nvPr>
        </p:nvSpPr>
        <p:spPr/>
        <p:txBody>
          <a:bodyPr/>
          <a:lstStyle/>
          <a:p>
            <a:fld id="{CAE590A9-AC8B-4285-AB51-516AA80C3FFE}" type="slidenum">
              <a:rPr lang="en-AU" smtClean="0"/>
              <a:pPr/>
              <a:t>3</a:t>
            </a:fld>
            <a:endParaRPr lang="en-AU"/>
          </a:p>
        </p:txBody>
      </p:sp>
    </p:spTree>
    <p:extLst>
      <p:ext uri="{BB962C8B-B14F-4D97-AF65-F5344CB8AC3E}">
        <p14:creationId xmlns:p14="http://schemas.microsoft.com/office/powerpoint/2010/main" xmlns="" val="40516978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Freedom from Torture</a:t>
            </a:r>
            <a:endParaRPr lang="en-AU" b="1" dirty="0"/>
          </a:p>
        </p:txBody>
      </p:sp>
      <p:sp>
        <p:nvSpPr>
          <p:cNvPr id="5" name="TextBox 4"/>
          <p:cNvSpPr txBox="1"/>
          <p:nvPr/>
        </p:nvSpPr>
        <p:spPr>
          <a:xfrm>
            <a:off x="2341984" y="1716248"/>
            <a:ext cx="2547257" cy="954107"/>
          </a:xfrm>
          <a:prstGeom prst="rect">
            <a:avLst/>
          </a:prstGeom>
          <a:solidFill>
            <a:schemeClr val="bg1">
              <a:lumMod val="95000"/>
            </a:schemeClr>
          </a:solidFill>
          <a:ln>
            <a:solidFill>
              <a:schemeClr val="tx1"/>
            </a:solidFill>
          </a:ln>
        </p:spPr>
        <p:txBody>
          <a:bodyPr wrap="square" rtlCol="0">
            <a:spAutoFit/>
          </a:bodyPr>
          <a:lstStyle/>
          <a:p>
            <a:pPr algn="ctr"/>
            <a:r>
              <a:rPr lang="en-AU" sz="2800" dirty="0" smtClean="0"/>
              <a:t>Constitutional Protection</a:t>
            </a:r>
            <a:endParaRPr lang="en-AU" sz="2800" dirty="0"/>
          </a:p>
        </p:txBody>
      </p:sp>
      <p:sp>
        <p:nvSpPr>
          <p:cNvPr id="6" name="TextBox 5"/>
          <p:cNvSpPr txBox="1"/>
          <p:nvPr/>
        </p:nvSpPr>
        <p:spPr>
          <a:xfrm>
            <a:off x="2341984" y="2917662"/>
            <a:ext cx="2547257" cy="954107"/>
          </a:xfrm>
          <a:prstGeom prst="rect">
            <a:avLst/>
          </a:prstGeom>
          <a:solidFill>
            <a:schemeClr val="bg1">
              <a:lumMod val="95000"/>
            </a:schemeClr>
          </a:solidFill>
          <a:ln>
            <a:solidFill>
              <a:schemeClr val="tx1"/>
            </a:solidFill>
          </a:ln>
        </p:spPr>
        <p:txBody>
          <a:bodyPr wrap="square" rtlCol="0">
            <a:spAutoFit/>
          </a:bodyPr>
          <a:lstStyle/>
          <a:p>
            <a:pPr algn="ctr"/>
            <a:r>
              <a:rPr lang="en-AU" sz="2800" dirty="0" smtClean="0"/>
              <a:t>Legislative Protection</a:t>
            </a:r>
            <a:endParaRPr lang="en-AU" sz="2800" dirty="0"/>
          </a:p>
        </p:txBody>
      </p:sp>
      <p:sp>
        <p:nvSpPr>
          <p:cNvPr id="7" name="TextBox 6"/>
          <p:cNvSpPr txBox="1"/>
          <p:nvPr/>
        </p:nvSpPr>
        <p:spPr>
          <a:xfrm>
            <a:off x="2341984" y="4119076"/>
            <a:ext cx="2547257" cy="523220"/>
          </a:xfrm>
          <a:prstGeom prst="rect">
            <a:avLst/>
          </a:prstGeom>
          <a:solidFill>
            <a:schemeClr val="bg1">
              <a:lumMod val="95000"/>
            </a:schemeClr>
          </a:solidFill>
          <a:ln>
            <a:solidFill>
              <a:schemeClr val="tx1"/>
            </a:solidFill>
          </a:ln>
        </p:spPr>
        <p:txBody>
          <a:bodyPr wrap="square" rtlCol="0">
            <a:spAutoFit/>
          </a:bodyPr>
          <a:lstStyle/>
          <a:p>
            <a:pPr algn="ctr"/>
            <a:r>
              <a:rPr lang="en-AU" sz="2800" dirty="0" smtClean="0"/>
              <a:t>Common Law</a:t>
            </a:r>
            <a:endParaRPr lang="en-AU" sz="2800" dirty="0"/>
          </a:p>
        </p:txBody>
      </p:sp>
      <p:sp>
        <p:nvSpPr>
          <p:cNvPr id="8" name="TextBox 7"/>
          <p:cNvSpPr txBox="1"/>
          <p:nvPr/>
        </p:nvSpPr>
        <p:spPr>
          <a:xfrm>
            <a:off x="7805059" y="1716248"/>
            <a:ext cx="2547257" cy="954107"/>
          </a:xfrm>
          <a:prstGeom prst="rect">
            <a:avLst/>
          </a:prstGeom>
          <a:solidFill>
            <a:schemeClr val="bg1">
              <a:lumMod val="95000"/>
            </a:schemeClr>
          </a:solidFill>
          <a:ln>
            <a:solidFill>
              <a:schemeClr val="tx1"/>
            </a:solidFill>
          </a:ln>
        </p:spPr>
        <p:txBody>
          <a:bodyPr wrap="square" rtlCol="0">
            <a:spAutoFit/>
          </a:bodyPr>
          <a:lstStyle/>
          <a:p>
            <a:pPr algn="ctr"/>
            <a:r>
              <a:rPr lang="en-AU" sz="2800" dirty="0" smtClean="0"/>
              <a:t>International Law</a:t>
            </a:r>
            <a:endParaRPr lang="en-AU" sz="2800" dirty="0"/>
          </a:p>
        </p:txBody>
      </p:sp>
      <p:sp>
        <p:nvSpPr>
          <p:cNvPr id="9" name="TextBox 8"/>
          <p:cNvSpPr txBox="1"/>
          <p:nvPr/>
        </p:nvSpPr>
        <p:spPr>
          <a:xfrm>
            <a:off x="9383488" y="3059668"/>
            <a:ext cx="1337386" cy="523220"/>
          </a:xfrm>
          <a:prstGeom prst="rect">
            <a:avLst/>
          </a:prstGeom>
          <a:solidFill>
            <a:schemeClr val="bg1">
              <a:lumMod val="95000"/>
            </a:schemeClr>
          </a:solidFill>
          <a:ln>
            <a:solidFill>
              <a:schemeClr val="tx1"/>
            </a:solidFill>
          </a:ln>
        </p:spPr>
        <p:txBody>
          <a:bodyPr wrap="square" rtlCol="0">
            <a:spAutoFit/>
          </a:bodyPr>
          <a:lstStyle/>
          <a:p>
            <a:pPr algn="ctr"/>
            <a:r>
              <a:rPr lang="en-AU" sz="2800" dirty="0" smtClean="0"/>
              <a:t>Treaties</a:t>
            </a:r>
            <a:endParaRPr lang="en-AU" sz="2800" dirty="0"/>
          </a:p>
        </p:txBody>
      </p:sp>
      <p:sp>
        <p:nvSpPr>
          <p:cNvPr id="10" name="TextBox 9"/>
          <p:cNvSpPr txBox="1"/>
          <p:nvPr/>
        </p:nvSpPr>
        <p:spPr>
          <a:xfrm>
            <a:off x="7221896" y="3059668"/>
            <a:ext cx="1296954" cy="523220"/>
          </a:xfrm>
          <a:prstGeom prst="rect">
            <a:avLst/>
          </a:prstGeom>
          <a:solidFill>
            <a:schemeClr val="bg1">
              <a:lumMod val="95000"/>
            </a:schemeClr>
          </a:solidFill>
          <a:ln>
            <a:solidFill>
              <a:schemeClr val="tx1"/>
            </a:solidFill>
          </a:ln>
        </p:spPr>
        <p:txBody>
          <a:bodyPr wrap="square" rtlCol="0">
            <a:spAutoFit/>
          </a:bodyPr>
          <a:lstStyle/>
          <a:p>
            <a:pPr algn="ctr"/>
            <a:r>
              <a:rPr lang="en-AU" sz="2800" dirty="0" smtClean="0"/>
              <a:t>Custom</a:t>
            </a:r>
            <a:endParaRPr lang="en-AU" sz="2800" dirty="0"/>
          </a:p>
        </p:txBody>
      </p:sp>
      <p:sp>
        <p:nvSpPr>
          <p:cNvPr id="11" name="Slide Number Placeholder 10"/>
          <p:cNvSpPr>
            <a:spLocks noGrp="1"/>
          </p:cNvSpPr>
          <p:nvPr>
            <p:ph type="sldNum" sz="quarter" idx="12"/>
          </p:nvPr>
        </p:nvSpPr>
        <p:spPr/>
        <p:txBody>
          <a:bodyPr/>
          <a:lstStyle/>
          <a:p>
            <a:fld id="{CAE590A9-AC8B-4285-AB51-516AA80C3FFE}" type="slidenum">
              <a:rPr lang="en-AU" smtClean="0"/>
              <a:pPr/>
              <a:t>4</a:t>
            </a:fld>
            <a:endParaRPr lang="en-AU"/>
          </a:p>
        </p:txBody>
      </p:sp>
    </p:spTree>
    <p:extLst>
      <p:ext uri="{BB962C8B-B14F-4D97-AF65-F5344CB8AC3E}">
        <p14:creationId xmlns:p14="http://schemas.microsoft.com/office/powerpoint/2010/main" xmlns="" val="42472132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Before 2009 Constitutional Protections: Torture</a:t>
            </a:r>
            <a:endParaRPr lang="en-AU" b="1" dirty="0"/>
          </a:p>
        </p:txBody>
      </p:sp>
      <p:sp>
        <p:nvSpPr>
          <p:cNvPr id="3" name="Content Placeholder 2"/>
          <p:cNvSpPr>
            <a:spLocks noGrp="1"/>
          </p:cNvSpPr>
          <p:nvPr>
            <p:ph idx="13"/>
          </p:nvPr>
        </p:nvSpPr>
        <p:spPr/>
        <p:txBody>
          <a:bodyPr>
            <a:normAutofit/>
          </a:bodyPr>
          <a:lstStyle/>
          <a:p>
            <a:r>
              <a:rPr lang="en-AU" i="1" dirty="0"/>
              <a:t>“Every person has the right to freedom from torture of any kind, whether physical, mental or emotional, and from cruel, inhumane, degrading or disproportionately severe treatment or punishment.”</a:t>
            </a:r>
          </a:p>
          <a:p>
            <a:pPr lvl="1"/>
            <a:r>
              <a:rPr lang="en-AU" dirty="0" smtClean="0"/>
              <a:t>Article </a:t>
            </a:r>
            <a:r>
              <a:rPr lang="en-AU" dirty="0"/>
              <a:t>25 (1) Constitution of the Republic of Fiji 1997 </a:t>
            </a:r>
            <a:endParaRPr lang="en-AU" dirty="0" smtClean="0"/>
          </a:p>
          <a:p>
            <a:r>
              <a:rPr lang="en-AU" dirty="0"/>
              <a:t>Article 43(2) </a:t>
            </a:r>
            <a:r>
              <a:rPr lang="en-AU" dirty="0" smtClean="0"/>
              <a:t>required </a:t>
            </a:r>
            <a:r>
              <a:rPr lang="en-AU" dirty="0"/>
              <a:t>courts to have regard to international law applicable to the protection of constitutional rights in Fiji.</a:t>
            </a:r>
          </a:p>
        </p:txBody>
      </p:sp>
      <p:sp>
        <p:nvSpPr>
          <p:cNvPr id="4" name="Slide Number Placeholder 3"/>
          <p:cNvSpPr>
            <a:spLocks noGrp="1"/>
          </p:cNvSpPr>
          <p:nvPr>
            <p:ph type="sldNum" sz="quarter" idx="12"/>
          </p:nvPr>
        </p:nvSpPr>
        <p:spPr/>
        <p:txBody>
          <a:bodyPr/>
          <a:lstStyle/>
          <a:p>
            <a:fld id="{CAE590A9-AC8B-4285-AB51-516AA80C3FFE}" type="slidenum">
              <a:rPr lang="en-AU" smtClean="0"/>
              <a:pPr/>
              <a:t>5</a:t>
            </a:fld>
            <a:endParaRPr lang="en-AU"/>
          </a:p>
        </p:txBody>
      </p:sp>
    </p:spTree>
    <p:extLst>
      <p:ext uri="{BB962C8B-B14F-4D97-AF65-F5344CB8AC3E}">
        <p14:creationId xmlns:p14="http://schemas.microsoft.com/office/powerpoint/2010/main" xmlns="" val="17250641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i="1" dirty="0" err="1"/>
              <a:t>Naba</a:t>
            </a:r>
            <a:r>
              <a:rPr lang="en-AU" i="1" dirty="0"/>
              <a:t> v State </a:t>
            </a:r>
            <a:r>
              <a:rPr lang="en-AU" dirty="0"/>
              <a:t>[2001] 2 FLR 187  </a:t>
            </a:r>
          </a:p>
        </p:txBody>
      </p:sp>
      <p:sp>
        <p:nvSpPr>
          <p:cNvPr id="3" name="Content Placeholder 2"/>
          <p:cNvSpPr>
            <a:spLocks noGrp="1"/>
          </p:cNvSpPr>
          <p:nvPr>
            <p:ph idx="13"/>
          </p:nvPr>
        </p:nvSpPr>
        <p:spPr/>
        <p:txBody>
          <a:bodyPr>
            <a:normAutofit fontScale="85000" lnSpcReduction="10000"/>
          </a:bodyPr>
          <a:lstStyle/>
          <a:p>
            <a:r>
              <a:rPr lang="en-AU" dirty="0" smtClean="0"/>
              <a:t>case </a:t>
            </a:r>
            <a:r>
              <a:rPr lang="en-AU" dirty="0"/>
              <a:t>concerning whether treatment of prisoners awaiting trial amounting to cruel, inhumane and degrading </a:t>
            </a:r>
            <a:r>
              <a:rPr lang="en-AU" dirty="0" smtClean="0"/>
              <a:t>treatment </a:t>
            </a:r>
            <a:endParaRPr lang="en-AU" dirty="0"/>
          </a:p>
          <a:p>
            <a:r>
              <a:rPr lang="en-AU" dirty="0"/>
              <a:t>the High Court of Fiji relied on Article 43(2) and </a:t>
            </a:r>
            <a:r>
              <a:rPr lang="en-AU" dirty="0" smtClean="0"/>
              <a:t>used </a:t>
            </a:r>
            <a:r>
              <a:rPr lang="en-AU" dirty="0"/>
              <a:t>the </a:t>
            </a:r>
            <a:r>
              <a:rPr lang="en-AU" i="1" dirty="0"/>
              <a:t>Universal Declaration of Human Rights </a:t>
            </a:r>
            <a:r>
              <a:rPr lang="en-AU" dirty="0"/>
              <a:t>(</a:t>
            </a:r>
            <a:r>
              <a:rPr lang="en-AU" b="1" dirty="0"/>
              <a:t>UDHR</a:t>
            </a:r>
            <a:r>
              <a:rPr lang="en-AU" dirty="0"/>
              <a:t>)</a:t>
            </a:r>
            <a:r>
              <a:rPr lang="en-AU" i="1" dirty="0"/>
              <a:t>, the International Covenant on Civil and Political Rights </a:t>
            </a:r>
            <a:r>
              <a:rPr lang="en-AU" dirty="0"/>
              <a:t>(</a:t>
            </a:r>
            <a:r>
              <a:rPr lang="en-AU" b="1" dirty="0"/>
              <a:t>ICCPR</a:t>
            </a:r>
            <a:r>
              <a:rPr lang="en-AU" dirty="0"/>
              <a:t>)</a:t>
            </a:r>
            <a:r>
              <a:rPr lang="en-AU" i="1" dirty="0"/>
              <a:t> and the Covenant Against Torture and Other Cruel, Inhuman or Degrading Treatment or Punishment </a:t>
            </a:r>
            <a:r>
              <a:rPr lang="en-AU" dirty="0"/>
              <a:t>(</a:t>
            </a:r>
            <a:r>
              <a:rPr lang="en-AU" b="1" dirty="0"/>
              <a:t>UNCAT</a:t>
            </a:r>
            <a:r>
              <a:rPr lang="en-AU" dirty="0"/>
              <a:t>) to assist it in interpreting </a:t>
            </a:r>
            <a:r>
              <a:rPr lang="en-AU" dirty="0" smtClean="0"/>
              <a:t>Article 25(1</a:t>
            </a:r>
            <a:r>
              <a:rPr lang="en-AU" dirty="0"/>
              <a:t>) of the 1997 Constitution. </a:t>
            </a:r>
          </a:p>
          <a:p>
            <a:r>
              <a:rPr lang="en-AU" i="1" dirty="0" smtClean="0"/>
              <a:t>“</a:t>
            </a:r>
            <a:r>
              <a:rPr lang="en-AU" i="1" dirty="0"/>
              <a:t>The Courts intervention is not dependent on Fiji’s ratification of the relevant convention or treaty. It is the relevance of the international convention to the rights under consideration that the Courts have to consider… </a:t>
            </a:r>
            <a:r>
              <a:rPr lang="en-AU" b="1" i="1" dirty="0"/>
              <a:t>the over-riding obligations must be to promote the values that underlie a democratic society based on freedom or equality</a:t>
            </a:r>
            <a:r>
              <a:rPr lang="en-AU" i="1" dirty="0"/>
              <a:t>.”</a:t>
            </a:r>
          </a:p>
          <a:p>
            <a:pPr lvl="1"/>
            <a:r>
              <a:rPr lang="en-AU" dirty="0" smtClean="0"/>
              <a:t>per </a:t>
            </a:r>
            <a:r>
              <a:rPr lang="en-AU" dirty="0"/>
              <a:t>Prakash J at para 198</a:t>
            </a:r>
            <a:r>
              <a:rPr lang="en-AU" dirty="0" smtClean="0"/>
              <a:t>.</a:t>
            </a:r>
            <a:endParaRPr lang="en-AU" dirty="0"/>
          </a:p>
        </p:txBody>
      </p:sp>
      <p:sp>
        <p:nvSpPr>
          <p:cNvPr id="4" name="Slide Number Placeholder 3"/>
          <p:cNvSpPr>
            <a:spLocks noGrp="1"/>
          </p:cNvSpPr>
          <p:nvPr>
            <p:ph type="sldNum" sz="quarter" idx="12"/>
          </p:nvPr>
        </p:nvSpPr>
        <p:spPr/>
        <p:txBody>
          <a:bodyPr/>
          <a:lstStyle/>
          <a:p>
            <a:fld id="{CAE590A9-AC8B-4285-AB51-516AA80C3FFE}" type="slidenum">
              <a:rPr lang="en-AU" smtClean="0"/>
              <a:pPr/>
              <a:t>6</a:t>
            </a:fld>
            <a:endParaRPr lang="en-AU"/>
          </a:p>
        </p:txBody>
      </p:sp>
    </p:spTree>
    <p:extLst>
      <p:ext uri="{BB962C8B-B14F-4D97-AF65-F5344CB8AC3E}">
        <p14:creationId xmlns:p14="http://schemas.microsoft.com/office/powerpoint/2010/main" xmlns="" val="33094387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After 2013 Constitutional </a:t>
            </a:r>
            <a:r>
              <a:rPr lang="en-AU" b="1" dirty="0"/>
              <a:t>Protections: Torture</a:t>
            </a:r>
            <a:endParaRPr lang="en-AU" dirty="0"/>
          </a:p>
        </p:txBody>
      </p:sp>
      <p:sp>
        <p:nvSpPr>
          <p:cNvPr id="3" name="Content Placeholder 2"/>
          <p:cNvSpPr>
            <a:spLocks noGrp="1"/>
          </p:cNvSpPr>
          <p:nvPr>
            <p:ph idx="13"/>
          </p:nvPr>
        </p:nvSpPr>
        <p:spPr/>
        <p:txBody>
          <a:bodyPr/>
          <a:lstStyle/>
          <a:p>
            <a:r>
              <a:rPr lang="en-AU" i="1" dirty="0" smtClean="0"/>
              <a:t>“</a:t>
            </a:r>
            <a:r>
              <a:rPr lang="en-AU" i="1" dirty="0"/>
              <a:t>Every person has the right to freedom from torture of any kind, whether physical, mental or emotional, and from cruel, inhumane, degrading or disproportionately severe treatment or punishment.”</a:t>
            </a:r>
          </a:p>
          <a:p>
            <a:pPr lvl="1"/>
            <a:r>
              <a:rPr lang="en-AU" dirty="0"/>
              <a:t>Article 11 (1) Constitution of the Republic of Fiji </a:t>
            </a:r>
            <a:r>
              <a:rPr lang="en-AU" dirty="0" smtClean="0"/>
              <a:t>2013</a:t>
            </a:r>
          </a:p>
          <a:p>
            <a:r>
              <a:rPr lang="en-AU" dirty="0"/>
              <a:t>Fiji ratified </a:t>
            </a:r>
            <a:r>
              <a:rPr lang="en-AU" b="1" dirty="0"/>
              <a:t>UNCAT</a:t>
            </a:r>
            <a:r>
              <a:rPr lang="en-AU" dirty="0"/>
              <a:t> on 14 March </a:t>
            </a:r>
            <a:r>
              <a:rPr lang="en-AU" dirty="0" smtClean="0"/>
              <a:t>2016</a:t>
            </a:r>
            <a:endParaRPr lang="en-AU" dirty="0"/>
          </a:p>
          <a:p>
            <a:r>
              <a:rPr lang="en-AU" dirty="0" smtClean="0"/>
              <a:t>With reservations including:</a:t>
            </a:r>
          </a:p>
          <a:p>
            <a:pPr lvl="1"/>
            <a:r>
              <a:rPr lang="en-AU" dirty="0"/>
              <a:t>reservation to the definition of torture in Article 1 </a:t>
            </a:r>
            <a:endParaRPr lang="en-AU" dirty="0" smtClean="0"/>
          </a:p>
          <a:p>
            <a:pPr lvl="1"/>
            <a:r>
              <a:rPr lang="en-AU" dirty="0" smtClean="0"/>
              <a:t>compensation </a:t>
            </a:r>
            <a:r>
              <a:rPr lang="en-AU" dirty="0"/>
              <a:t>for victims of torture, under Article 14, will only be recognised if determined by a domestic Court of law</a:t>
            </a:r>
          </a:p>
          <a:p>
            <a:endParaRPr lang="en-AU" dirty="0"/>
          </a:p>
          <a:p>
            <a:endParaRPr lang="en-AU" dirty="0"/>
          </a:p>
        </p:txBody>
      </p:sp>
      <p:sp>
        <p:nvSpPr>
          <p:cNvPr id="4" name="Slide Number Placeholder 3"/>
          <p:cNvSpPr>
            <a:spLocks noGrp="1"/>
          </p:cNvSpPr>
          <p:nvPr>
            <p:ph type="sldNum" sz="quarter" idx="12"/>
          </p:nvPr>
        </p:nvSpPr>
        <p:spPr/>
        <p:txBody>
          <a:bodyPr/>
          <a:lstStyle/>
          <a:p>
            <a:fld id="{CAE590A9-AC8B-4285-AB51-516AA80C3FFE}" type="slidenum">
              <a:rPr lang="en-AU" smtClean="0"/>
              <a:pPr/>
              <a:t>7</a:t>
            </a:fld>
            <a:endParaRPr lang="en-AU"/>
          </a:p>
        </p:txBody>
      </p:sp>
    </p:spTree>
    <p:extLst>
      <p:ext uri="{BB962C8B-B14F-4D97-AF65-F5344CB8AC3E}">
        <p14:creationId xmlns:p14="http://schemas.microsoft.com/office/powerpoint/2010/main" xmlns="" val="23597610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a:t>After 2013 </a:t>
            </a:r>
            <a:r>
              <a:rPr lang="en-AU" b="1" dirty="0" smtClean="0"/>
              <a:t>Constitutional Restrictions</a:t>
            </a:r>
            <a:endParaRPr lang="en-AU" b="1" dirty="0"/>
          </a:p>
        </p:txBody>
      </p:sp>
      <p:sp>
        <p:nvSpPr>
          <p:cNvPr id="3" name="Content Placeholder 2"/>
          <p:cNvSpPr>
            <a:spLocks noGrp="1"/>
          </p:cNvSpPr>
          <p:nvPr>
            <p:ph idx="13"/>
          </p:nvPr>
        </p:nvSpPr>
        <p:spPr/>
        <p:txBody>
          <a:bodyPr/>
          <a:lstStyle/>
          <a:p>
            <a:r>
              <a:rPr lang="en-AU" i="1" dirty="0"/>
              <a:t>Constitution of the Republic of Fiji </a:t>
            </a:r>
            <a:r>
              <a:rPr lang="en-AU" dirty="0"/>
              <a:t>2013 </a:t>
            </a:r>
          </a:p>
          <a:p>
            <a:pPr lvl="1"/>
            <a:r>
              <a:rPr lang="en-AU" dirty="0"/>
              <a:t>S 157 </a:t>
            </a:r>
            <a:r>
              <a:rPr lang="en-AU" b="1" i="1" dirty="0"/>
              <a:t>Absolute and unconditional immunity</a:t>
            </a:r>
            <a:r>
              <a:rPr lang="en-AU" i="1" dirty="0"/>
              <a:t> … from any criminal prosecution and from any civil or other liability in any court, tribunal or commission, in any proceeding from 5 December 2006 to first sitting of Parliament post commencement of Constitution.</a:t>
            </a:r>
          </a:p>
          <a:p>
            <a:pPr lvl="1"/>
            <a:r>
              <a:rPr lang="en-AU" dirty="0"/>
              <a:t>S 158 (3) </a:t>
            </a:r>
            <a:r>
              <a:rPr lang="en-AU" i="1" dirty="0"/>
              <a:t>No compensation shall be payable by the State to any person in respect of damage, injury or loss to his or her property or person caused by or consequent upon any conduct from which immunity has been granted under this Chapter.</a:t>
            </a:r>
          </a:p>
          <a:p>
            <a:endParaRPr lang="en-AU" dirty="0"/>
          </a:p>
        </p:txBody>
      </p:sp>
      <p:sp>
        <p:nvSpPr>
          <p:cNvPr id="4" name="Slide Number Placeholder 3"/>
          <p:cNvSpPr>
            <a:spLocks noGrp="1"/>
          </p:cNvSpPr>
          <p:nvPr>
            <p:ph type="sldNum" sz="quarter" idx="12"/>
          </p:nvPr>
        </p:nvSpPr>
        <p:spPr/>
        <p:txBody>
          <a:bodyPr/>
          <a:lstStyle/>
          <a:p>
            <a:fld id="{CAE590A9-AC8B-4285-AB51-516AA80C3FFE}" type="slidenum">
              <a:rPr lang="en-AU" smtClean="0"/>
              <a:pPr/>
              <a:t>8</a:t>
            </a:fld>
            <a:endParaRPr lang="en-AU"/>
          </a:p>
        </p:txBody>
      </p:sp>
    </p:spTree>
    <p:extLst>
      <p:ext uri="{BB962C8B-B14F-4D97-AF65-F5344CB8AC3E}">
        <p14:creationId xmlns:p14="http://schemas.microsoft.com/office/powerpoint/2010/main" xmlns="" val="20196711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14400" y="2693987"/>
            <a:ext cx="10363200" cy="1470025"/>
          </a:xfrm>
        </p:spPr>
        <p:txBody>
          <a:bodyPr/>
          <a:lstStyle/>
          <a:p>
            <a:r>
              <a:rPr lang="en-AU" dirty="0" smtClean="0"/>
              <a:t>Between 10 April 2009 and </a:t>
            </a:r>
            <a:br>
              <a:rPr lang="en-AU" dirty="0" smtClean="0"/>
            </a:br>
            <a:r>
              <a:rPr lang="en-AU" dirty="0" smtClean="0"/>
              <a:t>7 September 2013 ???</a:t>
            </a:r>
            <a:endParaRPr lang="en-AU" dirty="0"/>
          </a:p>
        </p:txBody>
      </p:sp>
      <p:sp>
        <p:nvSpPr>
          <p:cNvPr id="6" name="Slide Number Placeholder 5"/>
          <p:cNvSpPr>
            <a:spLocks noGrp="1"/>
          </p:cNvSpPr>
          <p:nvPr>
            <p:ph type="sldNum" sz="quarter" idx="12"/>
          </p:nvPr>
        </p:nvSpPr>
        <p:spPr/>
        <p:txBody>
          <a:bodyPr/>
          <a:lstStyle/>
          <a:p>
            <a:fld id="{CAE590A9-AC8B-4285-AB51-516AA80C3FFE}" type="slidenum">
              <a:rPr lang="en-AU" smtClean="0"/>
              <a:pPr/>
              <a:t>9</a:t>
            </a:fld>
            <a:endParaRPr lang="en-AU"/>
          </a:p>
        </p:txBody>
      </p:sp>
    </p:spTree>
    <p:extLst>
      <p:ext uri="{BB962C8B-B14F-4D97-AF65-F5344CB8AC3E}">
        <p14:creationId xmlns:p14="http://schemas.microsoft.com/office/powerpoint/2010/main" xmlns="" val="4202198607"/>
      </p:ext>
    </p:extLst>
  </p:cSld>
  <p:clrMapOvr>
    <a:masterClrMapping/>
  </p:clrMapOvr>
  <p:timing>
    <p:tnLst>
      <p:par>
        <p:cTn id="1" dur="indefinite" restart="never" nodeType="tmRoot"/>
      </p:par>
    </p:tnLst>
  </p:timing>
</p:sld>
</file>

<file path=ppt/theme/theme1.xml><?xml version="1.0" encoding="utf-8"?>
<a:theme xmlns:a="http://schemas.openxmlformats.org/drawingml/2006/main" name="LW2062016 Theme">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LW2062016 Theme" id="{1FDCEE20-2F73-4CB4-9D5B-47E31BA2D50B}" vid="{D1503BA8-5246-4282-88C2-A5DB0AFACA0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LW2062016 Theme</Template>
  <TotalTime>757</TotalTime>
  <Words>1982</Words>
  <Application>Microsoft Office PowerPoint</Application>
  <PresentationFormat>Custom</PresentationFormat>
  <Paragraphs>135</Paragraphs>
  <Slides>20</Slides>
  <Notes>6</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LW2062016 Theme</vt:lpstr>
      <vt:lpstr>Constitutional and International Protections against torture: Freedom from torture in Fiji from 2009-2013 </vt:lpstr>
      <vt:lpstr>Introduction</vt:lpstr>
      <vt:lpstr>Scenario </vt:lpstr>
      <vt:lpstr>Freedom from Torture</vt:lpstr>
      <vt:lpstr>Before 2009 Constitutional Protections: Torture</vt:lpstr>
      <vt:lpstr>Naba v State [2001] 2 FLR 187  </vt:lpstr>
      <vt:lpstr>After 2013 Constitutional Protections: Torture</vt:lpstr>
      <vt:lpstr>After 2013 Constitutional Restrictions</vt:lpstr>
      <vt:lpstr>Between 10 April 2009 and  7 September 2013 ???</vt:lpstr>
      <vt:lpstr>The Government position</vt:lpstr>
      <vt:lpstr>“Common Law”</vt:lpstr>
      <vt:lpstr>Putting the ‘tort’ in torture</vt:lpstr>
      <vt:lpstr>“Existing Law”</vt:lpstr>
      <vt:lpstr>“Decrees”</vt:lpstr>
      <vt:lpstr>“Decrees”</vt:lpstr>
      <vt:lpstr>International Law …</vt:lpstr>
      <vt:lpstr>Customary International Law</vt:lpstr>
      <vt:lpstr>Slide 18</vt:lpstr>
      <vt:lpstr>Where does this leave us?</vt:lpstr>
      <vt:lpstr>end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and International Protections against torture: Freedom from torture in Fiji from 2009-2013</dc:title>
  <dc:creator>David Naylor</dc:creator>
  <cp:lastModifiedBy>Anita Jowitt</cp:lastModifiedBy>
  <cp:revision>119</cp:revision>
  <dcterms:created xsi:type="dcterms:W3CDTF">2016-11-24T09:38:59Z</dcterms:created>
  <dcterms:modified xsi:type="dcterms:W3CDTF">2016-12-05T08:07:53Z</dcterms:modified>
</cp:coreProperties>
</file>