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7"/>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71" r:id="rId15"/>
    <p:sldId id="269" r:id="rId16"/>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6157" autoAdjust="0"/>
  </p:normalViewPr>
  <p:slideViewPr>
    <p:cSldViewPr>
      <p:cViewPr>
        <p:scale>
          <a:sx n="61" d="100"/>
          <a:sy n="61" d="100"/>
        </p:scale>
        <p:origin x="-1680" y="-78"/>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NZ"/>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3FBDC7A-C608-4980-87D8-76EB97F7DECA}" type="datetimeFigureOut">
              <a:rPr lang="en-NZ" smtClean="0"/>
              <a:pPr/>
              <a:t>24/11/2016</a:t>
            </a:fld>
            <a:endParaRPr lang="en-NZ"/>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NZ"/>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NZ"/>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5103294-29A6-45B9-8220-1767FF2B8950}" type="slidenum">
              <a:rPr lang="en-NZ" smtClean="0"/>
              <a:pPr/>
              <a:t>‹#›</a:t>
            </a:fld>
            <a:endParaRPr lang="en-NZ"/>
          </a:p>
        </p:txBody>
      </p:sp>
    </p:spTree>
    <p:extLst>
      <p:ext uri="{BB962C8B-B14F-4D97-AF65-F5344CB8AC3E}">
        <p14:creationId xmlns:p14="http://schemas.microsoft.com/office/powerpoint/2010/main" xmlns="" val="280159240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NZ" dirty="0"/>
              <a:t>This paper has been written by:</a:t>
            </a:r>
          </a:p>
          <a:p>
            <a:pPr marL="171450" indent="-171450">
              <a:buFontTx/>
              <a:buChar char="-"/>
            </a:pPr>
            <a:r>
              <a:rPr lang="en-NZ" dirty="0"/>
              <a:t>Robert Buchanan,</a:t>
            </a:r>
            <a:r>
              <a:rPr lang="en-NZ" baseline="0" dirty="0"/>
              <a:t> a New Zealand lawyer and also the Legal Consultant to PASAI, the Pacific umbrella group of public sector auditing institutions (known as supreme audit institutions or SAIs); and</a:t>
            </a:r>
          </a:p>
          <a:p>
            <a:pPr marL="171450" indent="-171450">
              <a:buFontTx/>
              <a:buChar char="-"/>
            </a:pPr>
            <a:r>
              <a:rPr lang="en-NZ" baseline="0" dirty="0"/>
              <a:t>Mitch O’Brien and Ermal Vila of the World Bank, who work with Public Accounts Committees of parliaments all over the world and have recently been involved in setting up a network of PACs in the Pacific.</a:t>
            </a:r>
          </a:p>
          <a:p>
            <a:pPr marL="0" indent="0">
              <a:buFontTx/>
              <a:buNone/>
            </a:pPr>
            <a:r>
              <a:rPr lang="en-NZ" baseline="0" dirty="0"/>
              <a:t>Unfortunately they are not able to be with us today, but they have prepared this PowerPoint presentation to summarise their paper and have asked if I could speak briefly to it.</a:t>
            </a:r>
          </a:p>
          <a:p>
            <a:pPr marL="0" indent="0">
              <a:buFontTx/>
              <a:buNone/>
            </a:pPr>
            <a:endParaRPr lang="en-NZ" baseline="0" dirty="0"/>
          </a:p>
          <a:p>
            <a:pPr marL="0" indent="0">
              <a:buFontTx/>
              <a:buNone/>
            </a:pPr>
            <a:r>
              <a:rPr lang="en-NZ" baseline="0" dirty="0"/>
              <a:t>The context of the paper is </a:t>
            </a:r>
            <a:r>
              <a:rPr lang="en-NZ" dirty="0"/>
              <a:t>SDG 16: which speaks of promoting peaceful and inclusive societies for sustainable development, providing access to justice for all, and building effective, accountable and inclusive institutions at all levels.</a:t>
            </a:r>
          </a:p>
          <a:p>
            <a:pPr marL="0" indent="0">
              <a:buFontTx/>
              <a:buNone/>
            </a:pPr>
            <a:endParaRPr lang="en-NZ" dirty="0"/>
          </a:p>
          <a:p>
            <a:r>
              <a:rPr lang="en-NZ" dirty="0"/>
              <a:t>A sound Public Financial Management systems is a key element of success of this SDG, because it provides the basis on which parliaments</a:t>
            </a:r>
            <a:r>
              <a:rPr lang="en-NZ" baseline="0" dirty="0"/>
              <a:t> can raise taxes and authorise public expenditure based on government budgets, and then hold governments to account for their use of the public resources they receive. </a:t>
            </a:r>
          </a:p>
          <a:p>
            <a:endParaRPr lang="en-NZ" baseline="0" dirty="0"/>
          </a:p>
          <a:p>
            <a:r>
              <a:rPr lang="en-NZ" dirty="0"/>
              <a:t>External audit and scrutiny is a critical element of any PFM system: the aim being to achieve enhanced transparency and accountability.</a:t>
            </a:r>
          </a:p>
          <a:p>
            <a:endParaRPr lang="en-NZ" dirty="0"/>
          </a:p>
        </p:txBody>
      </p:sp>
      <p:sp>
        <p:nvSpPr>
          <p:cNvPr id="4" name="Slide Number Placeholder 3"/>
          <p:cNvSpPr>
            <a:spLocks noGrp="1"/>
          </p:cNvSpPr>
          <p:nvPr>
            <p:ph type="sldNum" sz="quarter" idx="10"/>
          </p:nvPr>
        </p:nvSpPr>
        <p:spPr/>
        <p:txBody>
          <a:bodyPr/>
          <a:lstStyle/>
          <a:p>
            <a:fld id="{C5103294-29A6-45B9-8220-1767FF2B8950}" type="slidenum">
              <a:rPr lang="en-NZ" smtClean="0"/>
              <a:pPr/>
              <a:t>2</a:t>
            </a:fld>
            <a:endParaRPr lang="en-NZ"/>
          </a:p>
        </p:txBody>
      </p:sp>
    </p:spTree>
    <p:extLst>
      <p:ext uri="{BB962C8B-B14F-4D97-AF65-F5344CB8AC3E}">
        <p14:creationId xmlns:p14="http://schemas.microsoft.com/office/powerpoint/2010/main" xmlns="" val="347312688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NZ" dirty="0" err="1"/>
              <a:t>PanPAC</a:t>
            </a:r>
            <a:r>
              <a:rPr lang="en-NZ" dirty="0"/>
              <a:t> is a recent initiative,</a:t>
            </a:r>
            <a:r>
              <a:rPr lang="en-NZ" baseline="0" dirty="0"/>
              <a:t> which was kicked off this year, and recently met in Honiara. It was a very successful meeting, which included work on a self-assessment of PAC powers, functions and practices – and you can see the detailed results in the paper.</a:t>
            </a:r>
            <a:endParaRPr lang="en-NZ" dirty="0"/>
          </a:p>
        </p:txBody>
      </p:sp>
      <p:sp>
        <p:nvSpPr>
          <p:cNvPr id="4" name="Slide Number Placeholder 3"/>
          <p:cNvSpPr>
            <a:spLocks noGrp="1"/>
          </p:cNvSpPr>
          <p:nvPr>
            <p:ph type="sldNum" sz="quarter" idx="10"/>
          </p:nvPr>
        </p:nvSpPr>
        <p:spPr/>
        <p:txBody>
          <a:bodyPr/>
          <a:lstStyle/>
          <a:p>
            <a:fld id="{C5103294-29A6-45B9-8220-1767FF2B8950}" type="slidenum">
              <a:rPr lang="en-NZ" smtClean="0"/>
              <a:pPr/>
              <a:t>11</a:t>
            </a:fld>
            <a:endParaRPr lang="en-NZ"/>
          </a:p>
        </p:txBody>
      </p:sp>
    </p:spTree>
    <p:extLst>
      <p:ext uri="{BB962C8B-B14F-4D97-AF65-F5344CB8AC3E}">
        <p14:creationId xmlns:p14="http://schemas.microsoft.com/office/powerpoint/2010/main" xmlns="" val="272132459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NZ" dirty="0"/>
              <a:t>The last section of the paper brings</a:t>
            </a:r>
            <a:r>
              <a:rPr lang="en-NZ" baseline="0" dirty="0"/>
              <a:t> these two independent institutions together, looking at how  they operate together for the common goal of holding government to account for its use of public resources. It’s a relationship that has been described as one of inter-dependence.</a:t>
            </a:r>
            <a:endParaRPr lang="en-NZ" dirty="0"/>
          </a:p>
        </p:txBody>
      </p:sp>
      <p:sp>
        <p:nvSpPr>
          <p:cNvPr id="4" name="Slide Number Placeholder 3"/>
          <p:cNvSpPr>
            <a:spLocks noGrp="1"/>
          </p:cNvSpPr>
          <p:nvPr>
            <p:ph type="sldNum" sz="quarter" idx="10"/>
          </p:nvPr>
        </p:nvSpPr>
        <p:spPr/>
        <p:txBody>
          <a:bodyPr/>
          <a:lstStyle/>
          <a:p>
            <a:fld id="{C5103294-29A6-45B9-8220-1767FF2B8950}" type="slidenum">
              <a:rPr lang="en-NZ" smtClean="0"/>
              <a:pPr/>
              <a:t>12</a:t>
            </a:fld>
            <a:endParaRPr lang="en-NZ"/>
          </a:p>
        </p:txBody>
      </p:sp>
    </p:spTree>
    <p:extLst>
      <p:ext uri="{BB962C8B-B14F-4D97-AF65-F5344CB8AC3E}">
        <p14:creationId xmlns:p14="http://schemas.microsoft.com/office/powerpoint/2010/main" xmlns="" val="190199836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NZ" dirty="0"/>
              <a:t>A focus group at the </a:t>
            </a:r>
            <a:r>
              <a:rPr lang="en-NZ" dirty="0" err="1"/>
              <a:t>PaNPAC</a:t>
            </a:r>
            <a:r>
              <a:rPr lang="en-NZ" baseline="0" dirty="0"/>
              <a:t> meeting looked at the relationship in detail, and there were some pleasing results – in particular noting the politicians’ general support for a constitutionally mandated SAI and also the importance of the SAI being perceived as independent as well as the reality. This has a strong consistency with the principles of SAI independence that we looked at earlier. </a:t>
            </a:r>
            <a:endParaRPr lang="en-NZ" dirty="0"/>
          </a:p>
        </p:txBody>
      </p:sp>
      <p:sp>
        <p:nvSpPr>
          <p:cNvPr id="4" name="Slide Number Placeholder 3"/>
          <p:cNvSpPr>
            <a:spLocks noGrp="1"/>
          </p:cNvSpPr>
          <p:nvPr>
            <p:ph type="sldNum" sz="quarter" idx="10"/>
          </p:nvPr>
        </p:nvSpPr>
        <p:spPr/>
        <p:txBody>
          <a:bodyPr/>
          <a:lstStyle/>
          <a:p>
            <a:fld id="{C5103294-29A6-45B9-8220-1767FF2B8950}" type="slidenum">
              <a:rPr lang="en-NZ" smtClean="0"/>
              <a:pPr/>
              <a:t>13</a:t>
            </a:fld>
            <a:endParaRPr lang="en-NZ"/>
          </a:p>
        </p:txBody>
      </p:sp>
    </p:spTree>
    <p:extLst>
      <p:ext uri="{BB962C8B-B14F-4D97-AF65-F5344CB8AC3E}">
        <p14:creationId xmlns:p14="http://schemas.microsoft.com/office/powerpoint/2010/main" xmlns="" val="188400205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NZ" dirty="0"/>
              <a:t>A focus group at the </a:t>
            </a:r>
            <a:r>
              <a:rPr lang="en-NZ" dirty="0" err="1"/>
              <a:t>PaNPAC</a:t>
            </a:r>
            <a:r>
              <a:rPr lang="en-NZ" baseline="0" dirty="0"/>
              <a:t> meeting looked at the relationship in detail, and there were some pleasing results – in particular noting the politicians’ general support for a constitutionally mandated SAI and also the importance of the SAI being perceived as independent as well as the reality. This has a strong consistency with the principles of SAI independence that we looked at earlier. </a:t>
            </a:r>
            <a:endParaRPr lang="en-NZ" dirty="0"/>
          </a:p>
        </p:txBody>
      </p:sp>
      <p:sp>
        <p:nvSpPr>
          <p:cNvPr id="4" name="Slide Number Placeholder 3"/>
          <p:cNvSpPr>
            <a:spLocks noGrp="1"/>
          </p:cNvSpPr>
          <p:nvPr>
            <p:ph type="sldNum" sz="quarter" idx="10"/>
          </p:nvPr>
        </p:nvSpPr>
        <p:spPr/>
        <p:txBody>
          <a:bodyPr/>
          <a:lstStyle/>
          <a:p>
            <a:fld id="{C5103294-29A6-45B9-8220-1767FF2B8950}" type="slidenum">
              <a:rPr lang="en-NZ" smtClean="0"/>
              <a:pPr/>
              <a:t>14</a:t>
            </a:fld>
            <a:endParaRPr lang="en-NZ"/>
          </a:p>
        </p:txBody>
      </p:sp>
    </p:spTree>
    <p:extLst>
      <p:ext uri="{BB962C8B-B14F-4D97-AF65-F5344CB8AC3E}">
        <p14:creationId xmlns:p14="http://schemas.microsoft.com/office/powerpoint/2010/main" xmlns="" val="249433595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NZ" dirty="0"/>
              <a:t>So it’s an optimistic paper – noting</a:t>
            </a:r>
            <a:r>
              <a:rPr lang="en-NZ" baseline="0" dirty="0"/>
              <a:t> that much has been achieved but that there are significant challenges ahead, especially if the contribution to SDG 16 is to be usefully achieved. But the authors have been keen to expose these concepts and practices to this audience, as much to gain support for change as to raise awareness of the issues.</a:t>
            </a:r>
          </a:p>
          <a:p>
            <a:endParaRPr lang="en-NZ" baseline="0" dirty="0"/>
          </a:p>
          <a:p>
            <a:r>
              <a:rPr lang="en-NZ" baseline="0" dirty="0"/>
              <a:t>Thank you.</a:t>
            </a:r>
            <a:endParaRPr lang="en-NZ" dirty="0"/>
          </a:p>
        </p:txBody>
      </p:sp>
      <p:sp>
        <p:nvSpPr>
          <p:cNvPr id="4" name="Slide Number Placeholder 3"/>
          <p:cNvSpPr>
            <a:spLocks noGrp="1"/>
          </p:cNvSpPr>
          <p:nvPr>
            <p:ph type="sldNum" sz="quarter" idx="10"/>
          </p:nvPr>
        </p:nvSpPr>
        <p:spPr/>
        <p:txBody>
          <a:bodyPr/>
          <a:lstStyle/>
          <a:p>
            <a:fld id="{C5103294-29A6-45B9-8220-1767FF2B8950}" type="slidenum">
              <a:rPr lang="en-NZ" smtClean="0"/>
              <a:pPr/>
              <a:t>15</a:t>
            </a:fld>
            <a:endParaRPr lang="en-NZ"/>
          </a:p>
        </p:txBody>
      </p:sp>
    </p:spTree>
    <p:extLst>
      <p:ext uri="{BB962C8B-B14F-4D97-AF65-F5344CB8AC3E}">
        <p14:creationId xmlns:p14="http://schemas.microsoft.com/office/powerpoint/2010/main" xmlns="" val="397041599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NZ" dirty="0"/>
              <a:t>The key institutions responsible for these oversight</a:t>
            </a:r>
            <a:r>
              <a:rPr lang="en-NZ" baseline="0" dirty="0"/>
              <a:t> functions are the SAI and the PAC, or its equivalent committee of the parliament.</a:t>
            </a:r>
            <a:endParaRPr lang="en-NZ" dirty="0"/>
          </a:p>
          <a:p>
            <a:r>
              <a:rPr lang="en-NZ" dirty="0"/>
              <a:t>Both are central to any PFM system and, consequently, to any effort aimed at achieving the SDGs through appropriate public expenditure.</a:t>
            </a:r>
          </a:p>
          <a:p>
            <a:r>
              <a:rPr lang="en-NZ" dirty="0"/>
              <a:t>Their effectiveness relies on having adequate status, clear mandates, legal powers, and – most importantly – independence from the stakeholders they are scrutinizing.</a:t>
            </a:r>
          </a:p>
          <a:p>
            <a:endParaRPr lang="en-NZ" dirty="0"/>
          </a:p>
        </p:txBody>
      </p:sp>
      <p:sp>
        <p:nvSpPr>
          <p:cNvPr id="4" name="Slide Number Placeholder 3"/>
          <p:cNvSpPr>
            <a:spLocks noGrp="1"/>
          </p:cNvSpPr>
          <p:nvPr>
            <p:ph type="sldNum" sz="quarter" idx="10"/>
          </p:nvPr>
        </p:nvSpPr>
        <p:spPr/>
        <p:txBody>
          <a:bodyPr/>
          <a:lstStyle/>
          <a:p>
            <a:fld id="{C5103294-29A6-45B9-8220-1767FF2B8950}" type="slidenum">
              <a:rPr lang="en-NZ" smtClean="0"/>
              <a:pPr/>
              <a:t>3</a:t>
            </a:fld>
            <a:endParaRPr lang="en-NZ"/>
          </a:p>
        </p:txBody>
      </p:sp>
    </p:spTree>
    <p:extLst>
      <p:ext uri="{BB962C8B-B14F-4D97-AF65-F5344CB8AC3E}">
        <p14:creationId xmlns:p14="http://schemas.microsoft.com/office/powerpoint/2010/main" xmlns="" val="322928610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NZ" dirty="0"/>
              <a:t>The constitutional context is well known – the authority to tax citizens and authorize public expenditure should rest with the parliament;</a:t>
            </a:r>
          </a:p>
          <a:p>
            <a:r>
              <a:rPr lang="en-NZ" dirty="0"/>
              <a:t>the executive branch of government should be accountable to the parliament for its performance in doing so; and </a:t>
            </a:r>
          </a:p>
          <a:p>
            <a:r>
              <a:rPr lang="en-NZ" dirty="0"/>
              <a:t>A properly resourced and independent parliament (and its committees) and a SAI are fundamental to the implementation of these principles.</a:t>
            </a:r>
          </a:p>
          <a:p>
            <a:endParaRPr lang="en-NZ" dirty="0"/>
          </a:p>
        </p:txBody>
      </p:sp>
      <p:sp>
        <p:nvSpPr>
          <p:cNvPr id="4" name="Slide Number Placeholder 3"/>
          <p:cNvSpPr>
            <a:spLocks noGrp="1"/>
          </p:cNvSpPr>
          <p:nvPr>
            <p:ph type="sldNum" sz="quarter" idx="10"/>
          </p:nvPr>
        </p:nvSpPr>
        <p:spPr/>
        <p:txBody>
          <a:bodyPr/>
          <a:lstStyle/>
          <a:p>
            <a:fld id="{C5103294-29A6-45B9-8220-1767FF2B8950}" type="slidenum">
              <a:rPr lang="en-NZ" smtClean="0"/>
              <a:pPr/>
              <a:t>4</a:t>
            </a:fld>
            <a:endParaRPr lang="en-NZ"/>
          </a:p>
        </p:txBody>
      </p:sp>
    </p:spTree>
    <p:extLst>
      <p:ext uri="{BB962C8B-B14F-4D97-AF65-F5344CB8AC3E}">
        <p14:creationId xmlns:p14="http://schemas.microsoft.com/office/powerpoint/2010/main" xmlns="" val="48761751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NZ" dirty="0"/>
              <a:t>Not much is known about the role and importance of a country’s public auditing institution. Many of us think of auditing as just to do with the money,</a:t>
            </a:r>
            <a:r>
              <a:rPr lang="en-NZ" baseline="0" dirty="0"/>
              <a:t> the accounts, and other mundane matters. </a:t>
            </a:r>
            <a:r>
              <a:rPr lang="en-NZ" dirty="0"/>
              <a:t>Most PIC constitutions establish an office of Auditor-General (or similar) to be responsible for auditing the government accounts. </a:t>
            </a:r>
          </a:p>
          <a:p>
            <a:endParaRPr lang="en-NZ" dirty="0"/>
          </a:p>
          <a:p>
            <a:pPr marL="0" marR="0" indent="0" algn="l" defTabSz="914400" rtl="0" eaLnBrk="1" fontAlgn="auto" latinLnBrk="0" hangingPunct="1">
              <a:lnSpc>
                <a:spcPct val="100000"/>
              </a:lnSpc>
              <a:spcBef>
                <a:spcPts val="0"/>
              </a:spcBef>
              <a:spcAft>
                <a:spcPts val="0"/>
              </a:spcAft>
              <a:buClrTx/>
              <a:buSzTx/>
              <a:buFontTx/>
              <a:buNone/>
              <a:tabLst/>
              <a:defRPr/>
            </a:pPr>
            <a:r>
              <a:rPr lang="en-NZ" dirty="0"/>
              <a:t>But public sector auditing is now much more than being just about the numbers – it is also about performance and value for money, in the complex world of accountability that we live in today.</a:t>
            </a:r>
          </a:p>
          <a:p>
            <a:endParaRPr lang="en-NZ" dirty="0"/>
          </a:p>
          <a:p>
            <a:r>
              <a:rPr lang="en-NZ" dirty="0"/>
              <a:t>Independence from the executive and legislative branches is a fundamental precept of SAI existence and effectiveness - and has been for a long time, since the 1970s at</a:t>
            </a:r>
            <a:r>
              <a:rPr lang="en-NZ" baseline="0" dirty="0"/>
              <a:t> least. It now has </a:t>
            </a:r>
            <a:r>
              <a:rPr lang="en-NZ" dirty="0"/>
              <a:t>a strong normative basis internationally through a number of international declarations and standards, especially the 1977 Lima Declaration and the 2007 Mexico Declaration</a:t>
            </a:r>
            <a:r>
              <a:rPr lang="en-NZ" baseline="0" dirty="0"/>
              <a:t> on the independence of SAIs.</a:t>
            </a:r>
            <a:endParaRPr lang="en-NZ" dirty="0"/>
          </a:p>
          <a:p>
            <a:endParaRPr lang="en-NZ" dirty="0"/>
          </a:p>
        </p:txBody>
      </p:sp>
      <p:sp>
        <p:nvSpPr>
          <p:cNvPr id="4" name="Slide Number Placeholder 3"/>
          <p:cNvSpPr>
            <a:spLocks noGrp="1"/>
          </p:cNvSpPr>
          <p:nvPr>
            <p:ph type="sldNum" sz="quarter" idx="10"/>
          </p:nvPr>
        </p:nvSpPr>
        <p:spPr/>
        <p:txBody>
          <a:bodyPr/>
          <a:lstStyle/>
          <a:p>
            <a:fld id="{C5103294-29A6-45B9-8220-1767FF2B8950}" type="slidenum">
              <a:rPr lang="en-NZ" smtClean="0"/>
              <a:pPr/>
              <a:t>5</a:t>
            </a:fld>
            <a:endParaRPr lang="en-NZ"/>
          </a:p>
        </p:txBody>
      </p:sp>
    </p:spTree>
    <p:extLst>
      <p:ext uri="{BB962C8B-B14F-4D97-AF65-F5344CB8AC3E}">
        <p14:creationId xmlns:p14="http://schemas.microsoft.com/office/powerpoint/2010/main" xmlns="" val="91102257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NZ" dirty="0"/>
              <a:t>And</a:t>
            </a:r>
            <a:r>
              <a:rPr lang="en-NZ" baseline="0" dirty="0"/>
              <a:t> SAIs are important in achieving country outcomes.</a:t>
            </a:r>
          </a:p>
          <a:p>
            <a:endParaRPr lang="en-NZ" baseline="0" dirty="0"/>
          </a:p>
          <a:p>
            <a:r>
              <a:rPr lang="en-NZ" dirty="0"/>
              <a:t>There have been two recent resolutions</a:t>
            </a:r>
            <a:r>
              <a:rPr lang="en-NZ" baseline="0" dirty="0"/>
              <a:t> of the UN </a:t>
            </a:r>
            <a:r>
              <a:rPr lang="en-NZ" dirty="0"/>
              <a:t>General Assembly resolutions on</a:t>
            </a:r>
            <a:r>
              <a:rPr lang="en-NZ" baseline="0" dirty="0"/>
              <a:t> the importance of a nation’s SAI in </a:t>
            </a:r>
            <a:r>
              <a:rPr lang="en-NZ" dirty="0"/>
              <a:t>improving transparency, accountability, and value for money,</a:t>
            </a:r>
            <a:r>
              <a:rPr lang="en-NZ" baseline="0" dirty="0"/>
              <a:t> and the importance of nation states applying the principles of SAI independence to the best extent possible given country circumstances. </a:t>
            </a:r>
          </a:p>
          <a:p>
            <a:endParaRPr lang="en-NZ" baseline="0" dirty="0"/>
          </a:p>
          <a:p>
            <a:r>
              <a:rPr lang="en-NZ" baseline="0" dirty="0"/>
              <a:t>There is a lot of international literature which recognizes these imperatives, and shows the ongoing relevance of SAIs to citizens and the parliament. </a:t>
            </a:r>
            <a:endParaRPr lang="en-NZ" dirty="0"/>
          </a:p>
        </p:txBody>
      </p:sp>
      <p:sp>
        <p:nvSpPr>
          <p:cNvPr id="4" name="Slide Number Placeholder 3"/>
          <p:cNvSpPr>
            <a:spLocks noGrp="1"/>
          </p:cNvSpPr>
          <p:nvPr>
            <p:ph type="sldNum" sz="quarter" idx="10"/>
          </p:nvPr>
        </p:nvSpPr>
        <p:spPr/>
        <p:txBody>
          <a:bodyPr/>
          <a:lstStyle/>
          <a:p>
            <a:fld id="{C5103294-29A6-45B9-8220-1767FF2B8950}" type="slidenum">
              <a:rPr lang="en-NZ" smtClean="0"/>
              <a:pPr/>
              <a:t>6</a:t>
            </a:fld>
            <a:endParaRPr lang="en-NZ"/>
          </a:p>
        </p:txBody>
      </p:sp>
    </p:spTree>
    <p:extLst>
      <p:ext uri="{BB962C8B-B14F-4D97-AF65-F5344CB8AC3E}">
        <p14:creationId xmlns:p14="http://schemas.microsoft.com/office/powerpoint/2010/main" xmlns="" val="348700298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NZ" dirty="0"/>
              <a:t>So why is this important for Pacific countries</a:t>
            </a:r>
            <a:r>
              <a:rPr lang="en-NZ" baseline="0" dirty="0"/>
              <a:t> and their constitutions</a:t>
            </a:r>
          </a:p>
          <a:p>
            <a:endParaRPr lang="en-NZ" baseline="0" dirty="0"/>
          </a:p>
          <a:p>
            <a:r>
              <a:rPr lang="en-NZ" baseline="0" dirty="0"/>
              <a:t>The paper states these five propositions:</a:t>
            </a:r>
          </a:p>
          <a:p>
            <a:endParaRPr lang="en-NZ" baseline="0" dirty="0"/>
          </a:p>
          <a:p>
            <a:pPr marL="171450" indent="-171450">
              <a:buFont typeface="Arial" panose="020B0604020202020204" pitchFamily="34" charset="0"/>
              <a:buChar char="•"/>
            </a:pPr>
            <a:r>
              <a:rPr lang="en-NZ" dirty="0"/>
              <a:t>The powers to tax, authorise, and hold accountable are constitutionally significant</a:t>
            </a:r>
          </a:p>
          <a:p>
            <a:pPr marL="171450" indent="-171450">
              <a:buFont typeface="Arial" panose="020B0604020202020204" pitchFamily="34" charset="0"/>
              <a:buChar char="•"/>
            </a:pPr>
            <a:r>
              <a:rPr lang="en-NZ" dirty="0"/>
              <a:t>Public auditing in Pacific countries has advanced considerably, but faces inherent challenges not least because of the small size of communities</a:t>
            </a:r>
            <a:r>
              <a:rPr lang="en-NZ" baseline="0" dirty="0"/>
              <a:t> </a:t>
            </a:r>
            <a:endParaRPr lang="en-NZ" dirty="0"/>
          </a:p>
          <a:p>
            <a:pPr marL="171450" indent="-171450">
              <a:buFont typeface="Arial" panose="020B0604020202020204" pitchFamily="34" charset="0"/>
              <a:buChar char="•"/>
            </a:pPr>
            <a:r>
              <a:rPr lang="en-NZ" dirty="0"/>
              <a:t>Constitutions stand the test of time, but they can become outdated</a:t>
            </a:r>
          </a:p>
          <a:p>
            <a:pPr marL="171450" indent="-171450">
              <a:buFont typeface="Arial" panose="020B0604020202020204" pitchFamily="34" charset="0"/>
              <a:buChar char="•"/>
            </a:pPr>
            <a:r>
              <a:rPr lang="en-NZ" dirty="0"/>
              <a:t>Many of the constitutional provisions dealing with SAIs</a:t>
            </a:r>
            <a:r>
              <a:rPr lang="en-NZ" baseline="0" dirty="0"/>
              <a:t> </a:t>
            </a:r>
            <a:r>
              <a:rPr lang="en-NZ" dirty="0"/>
              <a:t>are out of step with modern independence principles .</a:t>
            </a:r>
            <a:r>
              <a:rPr lang="en-NZ" baseline="0" dirty="0"/>
              <a:t> For example, </a:t>
            </a:r>
            <a:r>
              <a:rPr lang="en-NZ" dirty="0"/>
              <a:t>they don’t tend to recognize the importance of the SAI having:</a:t>
            </a:r>
          </a:p>
          <a:p>
            <a:pPr marL="628650" lvl="1" indent="-171450">
              <a:buFont typeface="Arial" panose="020B0604020202020204" pitchFamily="34" charset="0"/>
              <a:buChar char="•"/>
            </a:pPr>
            <a:r>
              <a:rPr lang="en-NZ" dirty="0"/>
              <a:t>financial independence (i.e. its budget not</a:t>
            </a:r>
            <a:r>
              <a:rPr lang="en-NZ" baseline="0" dirty="0"/>
              <a:t> being controlled by the government, the entity it audits, which could for example cut the budget if it doesn’t like its audit findings); </a:t>
            </a:r>
            <a:r>
              <a:rPr lang="en-NZ" dirty="0"/>
              <a:t>and </a:t>
            </a:r>
          </a:p>
          <a:p>
            <a:pPr marL="628650" lvl="1" indent="-171450">
              <a:buFont typeface="Arial" panose="020B0604020202020204" pitchFamily="34" charset="0"/>
              <a:buChar char="•"/>
            </a:pPr>
            <a:r>
              <a:rPr lang="en-NZ" dirty="0"/>
              <a:t>operational autonomy, including the power to hire its</a:t>
            </a:r>
            <a:r>
              <a:rPr lang="en-NZ" baseline="0" dirty="0"/>
              <a:t> own staff rather than being part of the civil service.</a:t>
            </a:r>
            <a:endParaRPr lang="en-NZ" dirty="0"/>
          </a:p>
          <a:p>
            <a:pPr marL="171450" indent="-171450">
              <a:buFont typeface="Arial" panose="020B0604020202020204" pitchFamily="34" charset="0"/>
              <a:buChar char="•"/>
            </a:pPr>
            <a:r>
              <a:rPr lang="en-NZ" dirty="0"/>
              <a:t>Reform to meet these types of objectives is an imperative if SAIs are to develop to an extent where they can meet the requirements of the SDGs and the General Assembly resolutions.</a:t>
            </a:r>
          </a:p>
          <a:p>
            <a:pPr marL="171450" indent="-171450">
              <a:buFont typeface="Arial" panose="020B0604020202020204" pitchFamily="34" charset="0"/>
              <a:buChar char="•"/>
            </a:pPr>
            <a:endParaRPr lang="en-NZ" dirty="0"/>
          </a:p>
        </p:txBody>
      </p:sp>
      <p:sp>
        <p:nvSpPr>
          <p:cNvPr id="4" name="Slide Number Placeholder 3"/>
          <p:cNvSpPr>
            <a:spLocks noGrp="1"/>
          </p:cNvSpPr>
          <p:nvPr>
            <p:ph type="sldNum" sz="quarter" idx="10"/>
          </p:nvPr>
        </p:nvSpPr>
        <p:spPr/>
        <p:txBody>
          <a:bodyPr/>
          <a:lstStyle/>
          <a:p>
            <a:fld id="{C5103294-29A6-45B9-8220-1767FF2B8950}" type="slidenum">
              <a:rPr lang="en-NZ" smtClean="0"/>
              <a:pPr/>
              <a:t>7</a:t>
            </a:fld>
            <a:endParaRPr lang="en-NZ"/>
          </a:p>
        </p:txBody>
      </p:sp>
    </p:spTree>
    <p:extLst>
      <p:ext uri="{BB962C8B-B14F-4D97-AF65-F5344CB8AC3E}">
        <p14:creationId xmlns:p14="http://schemas.microsoft.com/office/powerpoint/2010/main" xmlns="" val="165663032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NZ" dirty="0"/>
              <a:t>PASAI,</a:t>
            </a:r>
            <a:r>
              <a:rPr lang="en-NZ" baseline="0" dirty="0"/>
              <a:t> the regional body of SAIs in the Pacific, has been working on these issues for several years. </a:t>
            </a:r>
          </a:p>
          <a:p>
            <a:endParaRPr lang="en-NZ" baseline="0" dirty="0"/>
          </a:p>
          <a:p>
            <a:r>
              <a:rPr lang="en-NZ" baseline="0" dirty="0"/>
              <a:t>As well as undertaking studies of accountability and transparency in 2011 and 2015, which are both available on its website, it has been actively supporting some of its members to promote legislative and constitutional reforms. </a:t>
            </a:r>
          </a:p>
          <a:p>
            <a:endParaRPr lang="en-NZ" baseline="0" dirty="0"/>
          </a:p>
          <a:p>
            <a:r>
              <a:rPr lang="en-NZ" baseline="0" dirty="0"/>
              <a:t>There are new Acts now in place in Samoa and Tonga. Another is on the way in Tuvalu. Others are pending in the Solomon Islands and elsewhere. And there is now an opportunity for a constitutional strengthening of the Audit Office in the Marshall Islands, through the constitutional convention we heard about elsewhere in the conference program.</a:t>
            </a:r>
            <a:endParaRPr lang="en-NZ" dirty="0"/>
          </a:p>
        </p:txBody>
      </p:sp>
      <p:sp>
        <p:nvSpPr>
          <p:cNvPr id="4" name="Slide Number Placeholder 3"/>
          <p:cNvSpPr>
            <a:spLocks noGrp="1"/>
          </p:cNvSpPr>
          <p:nvPr>
            <p:ph type="sldNum" sz="quarter" idx="10"/>
          </p:nvPr>
        </p:nvSpPr>
        <p:spPr/>
        <p:txBody>
          <a:bodyPr/>
          <a:lstStyle/>
          <a:p>
            <a:fld id="{C5103294-29A6-45B9-8220-1767FF2B8950}" type="slidenum">
              <a:rPr lang="en-NZ" smtClean="0"/>
              <a:pPr/>
              <a:t>8</a:t>
            </a:fld>
            <a:endParaRPr lang="en-NZ"/>
          </a:p>
        </p:txBody>
      </p:sp>
    </p:spTree>
    <p:extLst>
      <p:ext uri="{BB962C8B-B14F-4D97-AF65-F5344CB8AC3E}">
        <p14:creationId xmlns:p14="http://schemas.microsoft.com/office/powerpoint/2010/main" xmlns="" val="178464466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NZ" dirty="0"/>
              <a:t>Turning</a:t>
            </a:r>
            <a:r>
              <a:rPr lang="en-NZ" baseline="0" dirty="0"/>
              <a:t> now to look at the work of PACs. </a:t>
            </a:r>
          </a:p>
          <a:p>
            <a:endParaRPr lang="en-NZ" baseline="0" dirty="0"/>
          </a:p>
          <a:p>
            <a:r>
              <a:rPr lang="en-NZ" dirty="0"/>
              <a:t>Parliaments and PACs also need constitutional recognition and independence, if they are to be successful in holding governments to account.</a:t>
            </a:r>
          </a:p>
          <a:p>
            <a:endParaRPr lang="en-NZ" dirty="0"/>
          </a:p>
          <a:p>
            <a:r>
              <a:rPr lang="en-NZ" dirty="0"/>
              <a:t>The global parliamentary community has made significant</a:t>
            </a:r>
            <a:r>
              <a:rPr lang="en-NZ" baseline="0" dirty="0"/>
              <a:t> </a:t>
            </a:r>
            <a:r>
              <a:rPr lang="en-NZ" dirty="0"/>
              <a:t>strides in identifying standards for the independence and functioning of parliaments and PACs – with the World Bank authors</a:t>
            </a:r>
            <a:r>
              <a:rPr lang="en-NZ" baseline="0" dirty="0"/>
              <a:t> of this paper in the forefront of much of this work.</a:t>
            </a:r>
          </a:p>
          <a:p>
            <a:r>
              <a:rPr lang="en-NZ" dirty="0"/>
              <a:t>(IPU, APF, CPA)</a:t>
            </a:r>
          </a:p>
          <a:p>
            <a:r>
              <a:rPr lang="en-NZ" dirty="0"/>
              <a:t>These standards have now been adopted in the Pacific, through the Pacific Islands Benchmarks for Democratic Parliaments (2009).</a:t>
            </a:r>
          </a:p>
          <a:p>
            <a:endParaRPr lang="en-NZ" dirty="0"/>
          </a:p>
        </p:txBody>
      </p:sp>
      <p:sp>
        <p:nvSpPr>
          <p:cNvPr id="4" name="Slide Number Placeholder 3"/>
          <p:cNvSpPr>
            <a:spLocks noGrp="1"/>
          </p:cNvSpPr>
          <p:nvPr>
            <p:ph type="sldNum" sz="quarter" idx="10"/>
          </p:nvPr>
        </p:nvSpPr>
        <p:spPr/>
        <p:txBody>
          <a:bodyPr/>
          <a:lstStyle/>
          <a:p>
            <a:fld id="{C5103294-29A6-45B9-8220-1767FF2B8950}" type="slidenum">
              <a:rPr lang="en-NZ" smtClean="0"/>
              <a:pPr/>
              <a:t>9</a:t>
            </a:fld>
            <a:endParaRPr lang="en-NZ"/>
          </a:p>
        </p:txBody>
      </p:sp>
    </p:spTree>
    <p:extLst>
      <p:ext uri="{BB962C8B-B14F-4D97-AF65-F5344CB8AC3E}">
        <p14:creationId xmlns:p14="http://schemas.microsoft.com/office/powerpoint/2010/main" xmlns="" val="239030233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NZ" dirty="0"/>
              <a:t>Here are some key elements of the benchmarks – covering:</a:t>
            </a:r>
          </a:p>
          <a:p>
            <a:endParaRPr lang="en-NZ" dirty="0"/>
          </a:p>
          <a:p>
            <a:pPr marL="171450" indent="-171450">
              <a:buFont typeface="Arial" panose="020B0604020202020204" pitchFamily="34" charset="0"/>
              <a:buChar char="•"/>
            </a:pPr>
            <a:r>
              <a:rPr lang="en-NZ" dirty="0"/>
              <a:t>Independent remuneration provisions</a:t>
            </a:r>
          </a:p>
          <a:p>
            <a:pPr marL="171450" indent="-171450">
              <a:buFont typeface="Arial" panose="020B0604020202020204" pitchFamily="34" charset="0"/>
              <a:buChar char="•"/>
            </a:pPr>
            <a:r>
              <a:rPr lang="en-NZ" dirty="0"/>
              <a:t>The relative sizes of cabinet and the parliament</a:t>
            </a:r>
          </a:p>
          <a:p>
            <a:pPr marL="171450" indent="-171450">
              <a:buFont typeface="Arial" panose="020B0604020202020204" pitchFamily="34" charset="0"/>
              <a:buChar char="•"/>
            </a:pPr>
            <a:r>
              <a:rPr lang="en-NZ" dirty="0"/>
              <a:t>The need for meaningful oversight authority, and the ability to have meaningful oversight of accountability institutions</a:t>
            </a:r>
          </a:p>
          <a:p>
            <a:pPr marL="171450" indent="-171450">
              <a:buFont typeface="Arial" panose="020B0604020202020204" pitchFamily="34" charset="0"/>
              <a:buChar char="•"/>
            </a:pPr>
            <a:r>
              <a:rPr lang="en-NZ" dirty="0"/>
              <a:t>Processes</a:t>
            </a:r>
            <a:r>
              <a:rPr lang="en-NZ" baseline="0" dirty="0"/>
              <a:t> </a:t>
            </a:r>
            <a:r>
              <a:rPr lang="en-NZ" dirty="0"/>
              <a:t>for government responses to parliamentary reports and recommendations.</a:t>
            </a:r>
          </a:p>
          <a:p>
            <a:endParaRPr lang="en-NZ" dirty="0"/>
          </a:p>
        </p:txBody>
      </p:sp>
      <p:sp>
        <p:nvSpPr>
          <p:cNvPr id="4" name="Slide Number Placeholder 3"/>
          <p:cNvSpPr>
            <a:spLocks noGrp="1"/>
          </p:cNvSpPr>
          <p:nvPr>
            <p:ph type="sldNum" sz="quarter" idx="10"/>
          </p:nvPr>
        </p:nvSpPr>
        <p:spPr/>
        <p:txBody>
          <a:bodyPr/>
          <a:lstStyle/>
          <a:p>
            <a:fld id="{C5103294-29A6-45B9-8220-1767FF2B8950}" type="slidenum">
              <a:rPr lang="en-NZ" smtClean="0"/>
              <a:pPr/>
              <a:t>10</a:t>
            </a:fld>
            <a:endParaRPr lang="en-NZ"/>
          </a:p>
        </p:txBody>
      </p:sp>
    </p:spTree>
    <p:extLst>
      <p:ext uri="{BB962C8B-B14F-4D97-AF65-F5344CB8AC3E}">
        <p14:creationId xmlns:p14="http://schemas.microsoft.com/office/powerpoint/2010/main" xmlns="" val="380371631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78182" y="802299"/>
            <a:ext cx="5536652" cy="2541431"/>
          </a:xfrm>
        </p:spPr>
        <p:txBody>
          <a:bodyPr bIns="0" anchor="b">
            <a:normAutofit/>
          </a:bodyPr>
          <a:lstStyle>
            <a:lvl1pPr algn="l">
              <a:defRPr sz="5400"/>
            </a:lvl1pPr>
          </a:lstStyle>
          <a:p>
            <a:r>
              <a:rPr lang="en-US"/>
              <a:t>Click to edit Master title style</a:t>
            </a:r>
            <a:endParaRPr lang="en-US" dirty="0"/>
          </a:p>
        </p:txBody>
      </p:sp>
      <p:sp>
        <p:nvSpPr>
          <p:cNvPr id="3" name="Subtitle 2"/>
          <p:cNvSpPr>
            <a:spLocks noGrp="1"/>
          </p:cNvSpPr>
          <p:nvPr>
            <p:ph type="subTitle" idx="1"/>
          </p:nvPr>
        </p:nvSpPr>
        <p:spPr>
          <a:xfrm>
            <a:off x="2478182" y="3531205"/>
            <a:ext cx="5536652" cy="977621"/>
          </a:xfrm>
        </p:spPr>
        <p:txBody>
          <a:bodyPr tIns="91440" bIns="91440">
            <a:normAutofit/>
          </a:bodyPr>
          <a:lstStyle>
            <a:lvl1pPr marL="0" indent="0" algn="l">
              <a:buNone/>
              <a:defRPr sz="1600" b="0" cap="all" baseline="0">
                <a:solidFill>
                  <a:schemeClr val="tx1"/>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FE83368-1256-4184-B5F7-AB3653E6A572}" type="datetimeFigureOut">
              <a:rPr lang="en-NZ" smtClean="0"/>
              <a:pPr/>
              <a:t>24/11/2016</a:t>
            </a:fld>
            <a:endParaRPr lang="en-NZ"/>
          </a:p>
        </p:txBody>
      </p:sp>
      <p:sp>
        <p:nvSpPr>
          <p:cNvPr id="5" name="Footer Placeholder 4"/>
          <p:cNvSpPr>
            <a:spLocks noGrp="1"/>
          </p:cNvSpPr>
          <p:nvPr>
            <p:ph type="ftr" sz="quarter" idx="11"/>
          </p:nvPr>
        </p:nvSpPr>
        <p:spPr>
          <a:xfrm>
            <a:off x="2478181" y="329308"/>
            <a:ext cx="3004429" cy="309201"/>
          </a:xfrm>
        </p:spPr>
        <p:txBody>
          <a:bodyPr/>
          <a:lstStyle/>
          <a:p>
            <a:endParaRPr lang="en-NZ"/>
          </a:p>
        </p:txBody>
      </p:sp>
      <p:sp>
        <p:nvSpPr>
          <p:cNvPr id="6" name="Slide Number Placeholder 5"/>
          <p:cNvSpPr>
            <a:spLocks noGrp="1"/>
          </p:cNvSpPr>
          <p:nvPr>
            <p:ph type="sldNum" sz="quarter" idx="12"/>
          </p:nvPr>
        </p:nvSpPr>
        <p:spPr>
          <a:xfrm>
            <a:off x="1434703" y="798973"/>
            <a:ext cx="802005" cy="503578"/>
          </a:xfrm>
        </p:spPr>
        <p:txBody>
          <a:bodyPr/>
          <a:lstStyle/>
          <a:p>
            <a:fld id="{352EA9BA-727D-4E2F-A243-B6945C02BBB7}" type="slidenum">
              <a:rPr lang="en-NZ" smtClean="0"/>
              <a:pPr/>
              <a:t>‹#›</a:t>
            </a:fld>
            <a:endParaRPr lang="en-NZ"/>
          </a:p>
        </p:txBody>
      </p:sp>
      <p:cxnSp>
        <p:nvCxnSpPr>
          <p:cNvPr id="8" name="Straight Connector 7"/>
          <p:cNvCxnSpPr/>
          <p:nvPr/>
        </p:nvCxnSpPr>
        <p:spPr>
          <a:xfrm>
            <a:off x="2316514" y="798973"/>
            <a:ext cx="0" cy="2544757"/>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xmlns="" val="36043084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FE83368-1256-4184-B5F7-AB3653E6A572}" type="datetimeFigureOut">
              <a:rPr lang="en-NZ" smtClean="0"/>
              <a:pPr/>
              <a:t>24/11/2016</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352EA9BA-727D-4E2F-A243-B6945C02BBB7}" type="slidenum">
              <a:rPr lang="en-NZ" smtClean="0"/>
              <a:pPr/>
              <a:t>‹#›</a:t>
            </a:fld>
            <a:endParaRPr lang="en-NZ"/>
          </a:p>
        </p:txBody>
      </p:sp>
      <p:cxnSp>
        <p:nvCxnSpPr>
          <p:cNvPr id="8" name="Straight Connector 7"/>
          <p:cNvCxnSpPr/>
          <p:nvPr/>
        </p:nvCxnSpPr>
        <p:spPr>
          <a:xfrm>
            <a:off x="1371687" y="798973"/>
            <a:ext cx="0" cy="1067168"/>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xmlns="" val="13666765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918028" y="881269"/>
            <a:ext cx="1103027" cy="4577594"/>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535413" y="881269"/>
            <a:ext cx="5209173" cy="4577594"/>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FE83368-1256-4184-B5F7-AB3653E6A572}" type="datetimeFigureOut">
              <a:rPr lang="en-NZ" smtClean="0"/>
              <a:pPr/>
              <a:t>24/11/2016</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352EA9BA-727D-4E2F-A243-B6945C02BBB7}" type="slidenum">
              <a:rPr lang="en-NZ" smtClean="0"/>
              <a:pPr/>
              <a:t>‹#›</a:t>
            </a:fld>
            <a:endParaRPr lang="en-NZ"/>
          </a:p>
        </p:txBody>
      </p:sp>
      <p:cxnSp>
        <p:nvCxnSpPr>
          <p:cNvPr id="8" name="Straight Connector 7"/>
          <p:cNvCxnSpPr/>
          <p:nvPr/>
        </p:nvCxnSpPr>
        <p:spPr>
          <a:xfrm flipH="1">
            <a:off x="6918028" y="719273"/>
            <a:ext cx="1096806" cy="0"/>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xmlns="" val="27941716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FE83368-1256-4184-B5F7-AB3653E6A572}" type="datetimeFigureOut">
              <a:rPr lang="en-NZ" smtClean="0"/>
              <a:pPr/>
              <a:t>24/11/2016</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352EA9BA-727D-4E2F-A243-B6945C02BBB7}" type="slidenum">
              <a:rPr lang="en-NZ" smtClean="0"/>
              <a:pPr/>
              <a:t>‹#›</a:t>
            </a:fld>
            <a:endParaRPr lang="en-NZ"/>
          </a:p>
        </p:txBody>
      </p:sp>
      <p:cxnSp>
        <p:nvCxnSpPr>
          <p:cNvPr id="8" name="Straight Connector 7"/>
          <p:cNvCxnSpPr/>
          <p:nvPr/>
        </p:nvCxnSpPr>
        <p:spPr>
          <a:xfrm>
            <a:off x="1371687" y="798973"/>
            <a:ext cx="0" cy="1067168"/>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xmlns="" val="29831680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535411" y="1756130"/>
            <a:ext cx="5525081" cy="1887950"/>
          </a:xfrm>
        </p:spPr>
        <p:txBody>
          <a:bodyPr anchor="b">
            <a:normAutofit/>
          </a:bodyPr>
          <a:lstStyle>
            <a:lvl1pPr algn="l">
              <a:defRPr sz="3200"/>
            </a:lvl1pPr>
          </a:lstStyle>
          <a:p>
            <a:r>
              <a:rPr lang="en-US"/>
              <a:t>Click to edit Master title style</a:t>
            </a:r>
            <a:endParaRPr lang="en-US" dirty="0"/>
          </a:p>
        </p:txBody>
      </p:sp>
      <p:sp>
        <p:nvSpPr>
          <p:cNvPr id="3" name="Text Placeholder 2"/>
          <p:cNvSpPr>
            <a:spLocks noGrp="1"/>
          </p:cNvSpPr>
          <p:nvPr>
            <p:ph type="body" idx="1"/>
          </p:nvPr>
        </p:nvSpPr>
        <p:spPr>
          <a:xfrm>
            <a:off x="1535412" y="3806196"/>
            <a:ext cx="5525081" cy="1012929"/>
          </a:xfrm>
        </p:spPr>
        <p:txBody>
          <a:bodyPr tIns="91440">
            <a:normAutofit/>
          </a:bodyPr>
          <a:lstStyle>
            <a:lvl1pPr marL="0" indent="0" algn="l">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FE83368-1256-4184-B5F7-AB3653E6A572}" type="datetimeFigureOut">
              <a:rPr lang="en-NZ" smtClean="0"/>
              <a:pPr/>
              <a:t>24/11/2016</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352EA9BA-727D-4E2F-A243-B6945C02BBB7}" type="slidenum">
              <a:rPr lang="en-NZ" smtClean="0"/>
              <a:pPr/>
              <a:t>‹#›</a:t>
            </a:fld>
            <a:endParaRPr lang="en-NZ"/>
          </a:p>
        </p:txBody>
      </p:sp>
      <p:cxnSp>
        <p:nvCxnSpPr>
          <p:cNvPr id="8" name="Straight Connector 7"/>
          <p:cNvCxnSpPr/>
          <p:nvPr/>
        </p:nvCxnSpPr>
        <p:spPr>
          <a:xfrm>
            <a:off x="1371687" y="798973"/>
            <a:ext cx="0" cy="2845107"/>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xmlns="" val="35122360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535413" y="804890"/>
            <a:ext cx="6479421" cy="105930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535412" y="2013936"/>
            <a:ext cx="3079690" cy="34375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935143" y="2013936"/>
            <a:ext cx="3079690" cy="343755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FE83368-1256-4184-B5F7-AB3653E6A572}" type="datetimeFigureOut">
              <a:rPr lang="en-NZ" smtClean="0"/>
              <a:pPr/>
              <a:t>24/11/2016</a:t>
            </a:fld>
            <a:endParaRPr lang="en-NZ"/>
          </a:p>
        </p:txBody>
      </p:sp>
      <p:sp>
        <p:nvSpPr>
          <p:cNvPr id="6" name="Footer Placeholder 5"/>
          <p:cNvSpPr>
            <a:spLocks noGrp="1"/>
          </p:cNvSpPr>
          <p:nvPr>
            <p:ph type="ftr" sz="quarter" idx="11"/>
          </p:nvPr>
        </p:nvSpPr>
        <p:spPr/>
        <p:txBody>
          <a:bodyPr/>
          <a:lstStyle/>
          <a:p>
            <a:endParaRPr lang="en-NZ"/>
          </a:p>
        </p:txBody>
      </p:sp>
      <p:sp>
        <p:nvSpPr>
          <p:cNvPr id="7" name="Slide Number Placeholder 6"/>
          <p:cNvSpPr>
            <a:spLocks noGrp="1"/>
          </p:cNvSpPr>
          <p:nvPr>
            <p:ph type="sldNum" sz="quarter" idx="12"/>
          </p:nvPr>
        </p:nvSpPr>
        <p:spPr/>
        <p:txBody>
          <a:bodyPr/>
          <a:lstStyle/>
          <a:p>
            <a:fld id="{352EA9BA-727D-4E2F-A243-B6945C02BBB7}" type="slidenum">
              <a:rPr lang="en-NZ" smtClean="0"/>
              <a:pPr/>
              <a:t>‹#›</a:t>
            </a:fld>
            <a:endParaRPr lang="en-NZ"/>
          </a:p>
        </p:txBody>
      </p:sp>
      <p:cxnSp>
        <p:nvCxnSpPr>
          <p:cNvPr id="9" name="Straight Connector 8"/>
          <p:cNvCxnSpPr/>
          <p:nvPr/>
        </p:nvCxnSpPr>
        <p:spPr>
          <a:xfrm>
            <a:off x="1371687" y="798973"/>
            <a:ext cx="0" cy="1067168"/>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xmlns="" val="31681691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535413" y="804164"/>
            <a:ext cx="6479422" cy="1056319"/>
          </a:xfrm>
        </p:spPr>
        <p:txBody>
          <a:bodyPr/>
          <a:lstStyle/>
          <a:p>
            <a:r>
              <a:rPr lang="en-US"/>
              <a:t>Click to edit Master title style</a:t>
            </a:r>
            <a:endParaRPr lang="en-US" dirty="0"/>
          </a:p>
        </p:txBody>
      </p:sp>
      <p:sp>
        <p:nvSpPr>
          <p:cNvPr id="3" name="Text Placeholder 2"/>
          <p:cNvSpPr>
            <a:spLocks noGrp="1"/>
          </p:cNvSpPr>
          <p:nvPr>
            <p:ph type="body" idx="1"/>
          </p:nvPr>
        </p:nvSpPr>
        <p:spPr>
          <a:xfrm>
            <a:off x="1535413" y="2019550"/>
            <a:ext cx="3079690" cy="801943"/>
          </a:xfrm>
        </p:spPr>
        <p:txBody>
          <a:bodyPr anchor="b">
            <a:normAutofit/>
          </a:bodyPr>
          <a:lstStyle>
            <a:lvl1pPr marL="0" indent="0">
              <a:lnSpc>
                <a:spcPct val="100000"/>
              </a:lnSpc>
              <a:buNone/>
              <a:defRPr sz="2200" b="0" cap="all" baseline="0">
                <a:solidFill>
                  <a:schemeClr val="accent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1535413" y="2824270"/>
            <a:ext cx="3079690" cy="2644457"/>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935142" y="2023004"/>
            <a:ext cx="3079691" cy="802237"/>
          </a:xfrm>
        </p:spPr>
        <p:txBody>
          <a:bodyPr anchor="b">
            <a:normAutofit/>
          </a:bodyPr>
          <a:lstStyle>
            <a:lvl1pPr marL="0" indent="0">
              <a:lnSpc>
                <a:spcPct val="100000"/>
              </a:lnSpc>
              <a:buNone/>
              <a:defRPr sz="2200" b="0" cap="all" baseline="0">
                <a:solidFill>
                  <a:schemeClr val="accent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4935142" y="2821491"/>
            <a:ext cx="3079691" cy="263737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FE83368-1256-4184-B5F7-AB3653E6A572}" type="datetimeFigureOut">
              <a:rPr lang="en-NZ" smtClean="0"/>
              <a:pPr/>
              <a:t>24/11/2016</a:t>
            </a:fld>
            <a:endParaRPr lang="en-NZ"/>
          </a:p>
        </p:txBody>
      </p:sp>
      <p:sp>
        <p:nvSpPr>
          <p:cNvPr id="8" name="Footer Placeholder 7"/>
          <p:cNvSpPr>
            <a:spLocks noGrp="1"/>
          </p:cNvSpPr>
          <p:nvPr>
            <p:ph type="ftr" sz="quarter" idx="11"/>
          </p:nvPr>
        </p:nvSpPr>
        <p:spPr/>
        <p:txBody>
          <a:bodyPr/>
          <a:lstStyle/>
          <a:p>
            <a:endParaRPr lang="en-NZ"/>
          </a:p>
        </p:txBody>
      </p:sp>
      <p:sp>
        <p:nvSpPr>
          <p:cNvPr id="9" name="Slide Number Placeholder 8"/>
          <p:cNvSpPr>
            <a:spLocks noGrp="1"/>
          </p:cNvSpPr>
          <p:nvPr>
            <p:ph type="sldNum" sz="quarter" idx="12"/>
          </p:nvPr>
        </p:nvSpPr>
        <p:spPr/>
        <p:txBody>
          <a:bodyPr/>
          <a:lstStyle/>
          <a:p>
            <a:fld id="{352EA9BA-727D-4E2F-A243-B6945C02BBB7}" type="slidenum">
              <a:rPr lang="en-NZ" smtClean="0"/>
              <a:pPr/>
              <a:t>‹#›</a:t>
            </a:fld>
            <a:endParaRPr lang="en-NZ"/>
          </a:p>
        </p:txBody>
      </p:sp>
      <p:cxnSp>
        <p:nvCxnSpPr>
          <p:cNvPr id="11" name="Straight Connector 10"/>
          <p:cNvCxnSpPr/>
          <p:nvPr/>
        </p:nvCxnSpPr>
        <p:spPr>
          <a:xfrm>
            <a:off x="1371687" y="798973"/>
            <a:ext cx="0" cy="1067168"/>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xmlns="" val="42090739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FE83368-1256-4184-B5F7-AB3653E6A572}" type="datetimeFigureOut">
              <a:rPr lang="en-NZ" smtClean="0"/>
              <a:pPr/>
              <a:t>24/11/2016</a:t>
            </a:fld>
            <a:endParaRPr lang="en-NZ"/>
          </a:p>
        </p:txBody>
      </p:sp>
      <p:sp>
        <p:nvSpPr>
          <p:cNvPr id="4" name="Footer Placeholder 3"/>
          <p:cNvSpPr>
            <a:spLocks noGrp="1"/>
          </p:cNvSpPr>
          <p:nvPr>
            <p:ph type="ftr" sz="quarter" idx="11"/>
          </p:nvPr>
        </p:nvSpPr>
        <p:spPr/>
        <p:txBody>
          <a:bodyPr/>
          <a:lstStyle/>
          <a:p>
            <a:endParaRPr lang="en-NZ"/>
          </a:p>
        </p:txBody>
      </p:sp>
      <p:sp>
        <p:nvSpPr>
          <p:cNvPr id="5" name="Slide Number Placeholder 4"/>
          <p:cNvSpPr>
            <a:spLocks noGrp="1"/>
          </p:cNvSpPr>
          <p:nvPr>
            <p:ph type="sldNum" sz="quarter" idx="12"/>
          </p:nvPr>
        </p:nvSpPr>
        <p:spPr/>
        <p:txBody>
          <a:bodyPr/>
          <a:lstStyle/>
          <a:p>
            <a:fld id="{352EA9BA-727D-4E2F-A243-B6945C02BBB7}" type="slidenum">
              <a:rPr lang="en-NZ" smtClean="0"/>
              <a:pPr/>
              <a:t>‹#›</a:t>
            </a:fld>
            <a:endParaRPr lang="en-NZ"/>
          </a:p>
        </p:txBody>
      </p:sp>
      <p:cxnSp>
        <p:nvCxnSpPr>
          <p:cNvPr id="7" name="Straight Connector 6"/>
          <p:cNvCxnSpPr/>
          <p:nvPr/>
        </p:nvCxnSpPr>
        <p:spPr>
          <a:xfrm>
            <a:off x="1371687" y="798973"/>
            <a:ext cx="0" cy="1067168"/>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xmlns="" val="36927287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FE83368-1256-4184-B5F7-AB3653E6A572}" type="datetimeFigureOut">
              <a:rPr lang="en-NZ" smtClean="0"/>
              <a:pPr/>
              <a:t>24/11/2016</a:t>
            </a:fld>
            <a:endParaRPr lang="en-NZ"/>
          </a:p>
        </p:txBody>
      </p:sp>
      <p:sp>
        <p:nvSpPr>
          <p:cNvPr id="3" name="Footer Placeholder 2"/>
          <p:cNvSpPr>
            <a:spLocks noGrp="1"/>
          </p:cNvSpPr>
          <p:nvPr>
            <p:ph type="ftr" sz="quarter" idx="11"/>
          </p:nvPr>
        </p:nvSpPr>
        <p:spPr/>
        <p:txBody>
          <a:bodyPr/>
          <a:lstStyle/>
          <a:p>
            <a:endParaRPr lang="en-NZ"/>
          </a:p>
        </p:txBody>
      </p:sp>
      <p:sp>
        <p:nvSpPr>
          <p:cNvPr id="4" name="Slide Number Placeholder 3"/>
          <p:cNvSpPr>
            <a:spLocks noGrp="1"/>
          </p:cNvSpPr>
          <p:nvPr>
            <p:ph type="sldNum" sz="quarter" idx="12"/>
          </p:nvPr>
        </p:nvSpPr>
        <p:spPr/>
        <p:txBody>
          <a:bodyPr/>
          <a:lstStyle/>
          <a:p>
            <a:fld id="{352EA9BA-727D-4E2F-A243-B6945C02BBB7}" type="slidenum">
              <a:rPr lang="en-NZ" smtClean="0"/>
              <a:pPr/>
              <a:t>‹#›</a:t>
            </a:fld>
            <a:endParaRPr lang="en-NZ"/>
          </a:p>
        </p:txBody>
      </p:sp>
    </p:spTree>
    <p:extLst>
      <p:ext uri="{BB962C8B-B14F-4D97-AF65-F5344CB8AC3E}">
        <p14:creationId xmlns:p14="http://schemas.microsoft.com/office/powerpoint/2010/main" xmlns="" val="31994720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35356" y="798973"/>
            <a:ext cx="2329635" cy="2247117"/>
          </a:xfrm>
        </p:spPr>
        <p:txBody>
          <a:bodyPr anchor="b">
            <a:normAutofit/>
          </a:bodyPr>
          <a:lstStyle>
            <a:lvl1pPr algn="l">
              <a:defRPr sz="2400"/>
            </a:lvl1pPr>
          </a:lstStyle>
          <a:p>
            <a:r>
              <a:rPr lang="en-US"/>
              <a:t>Click to edit Master title style</a:t>
            </a:r>
            <a:endParaRPr lang="en-US" dirty="0"/>
          </a:p>
        </p:txBody>
      </p:sp>
      <p:sp>
        <p:nvSpPr>
          <p:cNvPr id="3" name="Content Placeholder 2"/>
          <p:cNvSpPr>
            <a:spLocks noGrp="1"/>
          </p:cNvSpPr>
          <p:nvPr>
            <p:ph idx="1"/>
          </p:nvPr>
        </p:nvSpPr>
        <p:spPr>
          <a:xfrm>
            <a:off x="4186656" y="798974"/>
            <a:ext cx="3828178" cy="4658826"/>
          </a:xfrm>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535413" y="3205492"/>
            <a:ext cx="2330998" cy="2248181"/>
          </a:xfrm>
        </p:spPr>
        <p:txBody>
          <a:bodyPr>
            <a:normAutofit/>
          </a:bodyPr>
          <a:lstStyle>
            <a:lvl1pPr marL="0" indent="0" algn="l">
              <a:buNone/>
              <a:defRPr sz="16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8FE83368-1256-4184-B5F7-AB3653E6A572}" type="datetimeFigureOut">
              <a:rPr lang="en-NZ" smtClean="0"/>
              <a:pPr/>
              <a:t>24/11/2016</a:t>
            </a:fld>
            <a:endParaRPr lang="en-NZ"/>
          </a:p>
        </p:txBody>
      </p:sp>
      <p:sp>
        <p:nvSpPr>
          <p:cNvPr id="6" name="Footer Placeholder 5"/>
          <p:cNvSpPr>
            <a:spLocks noGrp="1"/>
          </p:cNvSpPr>
          <p:nvPr>
            <p:ph type="ftr" sz="quarter" idx="11"/>
          </p:nvPr>
        </p:nvSpPr>
        <p:spPr/>
        <p:txBody>
          <a:bodyPr/>
          <a:lstStyle/>
          <a:p>
            <a:endParaRPr lang="en-NZ"/>
          </a:p>
        </p:txBody>
      </p:sp>
      <p:sp>
        <p:nvSpPr>
          <p:cNvPr id="7" name="Slide Number Placeholder 6"/>
          <p:cNvSpPr>
            <a:spLocks noGrp="1"/>
          </p:cNvSpPr>
          <p:nvPr>
            <p:ph type="sldNum" sz="quarter" idx="12"/>
          </p:nvPr>
        </p:nvSpPr>
        <p:spPr/>
        <p:txBody>
          <a:bodyPr/>
          <a:lstStyle/>
          <a:p>
            <a:fld id="{352EA9BA-727D-4E2F-A243-B6945C02BBB7}" type="slidenum">
              <a:rPr lang="en-NZ" smtClean="0"/>
              <a:pPr/>
              <a:t>‹#›</a:t>
            </a:fld>
            <a:endParaRPr lang="en-NZ"/>
          </a:p>
        </p:txBody>
      </p:sp>
      <p:cxnSp>
        <p:nvCxnSpPr>
          <p:cNvPr id="9" name="Straight Connector 8"/>
          <p:cNvCxnSpPr/>
          <p:nvPr/>
        </p:nvCxnSpPr>
        <p:spPr>
          <a:xfrm>
            <a:off x="1371687" y="798973"/>
            <a:ext cx="0" cy="2247117"/>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xmlns="" val="2529192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9" name="Group 8"/>
          <p:cNvGrpSpPr/>
          <p:nvPr/>
        </p:nvGrpSpPr>
        <p:grpSpPr>
          <a:xfrm>
            <a:off x="4996501" y="482171"/>
            <a:ext cx="3511387" cy="5149101"/>
            <a:chOff x="4996501" y="482171"/>
            <a:chExt cx="3511387" cy="5149101"/>
          </a:xfrm>
        </p:grpSpPr>
        <p:sp>
          <p:nvSpPr>
            <p:cNvPr id="14" name="Rectangle 13"/>
            <p:cNvSpPr/>
            <p:nvPr/>
          </p:nvSpPr>
          <p:spPr>
            <a:xfrm>
              <a:off x="4996501" y="482171"/>
              <a:ext cx="3511387" cy="5149101"/>
            </a:xfrm>
            <a:prstGeom prst="rect">
              <a:avLst/>
            </a:prstGeom>
            <a:gradFill>
              <a:gsLst>
                <a:gs pos="0">
                  <a:schemeClr val="bg2">
                    <a:lumMod val="10000"/>
                  </a:schemeClr>
                </a:gs>
                <a:gs pos="100000">
                  <a:schemeClr val="bg2">
                    <a:lumMod val="10000"/>
                  </a:schemeClr>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prstMaterial="matte">
              <a:bevelT w="133350" h="50800" prst="divot"/>
            </a:sp3d>
          </p:spPr>
          <p:style>
            <a:lnRef idx="1">
              <a:schemeClr val="accent1"/>
            </a:lnRef>
            <a:fillRef idx="3">
              <a:schemeClr val="accent1"/>
            </a:fillRef>
            <a:effectRef idx="2">
              <a:schemeClr val="accent1"/>
            </a:effectRef>
            <a:fontRef idx="minor">
              <a:schemeClr val="lt1"/>
            </a:fontRef>
          </p:style>
        </p:sp>
        <p:sp>
          <p:nvSpPr>
            <p:cNvPr id="15" name="Rectangle 14"/>
            <p:cNvSpPr/>
            <p:nvPr/>
          </p:nvSpPr>
          <p:spPr>
            <a:xfrm>
              <a:off x="5312152" y="812506"/>
              <a:ext cx="2883013" cy="4479361"/>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536201" y="1129513"/>
            <a:ext cx="3152882" cy="1830584"/>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640128" y="1122543"/>
            <a:ext cx="2234998" cy="3866327"/>
          </a:xfrm>
          <a:solidFill>
            <a:schemeClr val="bg1">
              <a:lumMod val="85000"/>
            </a:schemeClr>
          </a:solidFill>
          <a:ln w="9525" cap="sq">
            <a:noFill/>
            <a:miter lim="800000"/>
          </a:ln>
          <a:effectLst/>
        </p:spPr>
        <p:txBody>
          <a:bodyPr anchor="t"/>
          <a:lstStyle>
            <a:lvl1pPr marL="0" indent="0" algn="ctr">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1535412" y="3145992"/>
            <a:ext cx="3148365" cy="2003742"/>
          </a:xfrm>
        </p:spPr>
        <p:txBody>
          <a:bodyPr>
            <a:normAutofit/>
          </a:bodyPr>
          <a:lstStyle>
            <a:lvl1pPr marL="0" indent="0" algn="l">
              <a:buNone/>
              <a:defRPr sz="18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a:xfrm>
            <a:off x="1535412" y="5469857"/>
            <a:ext cx="3153672" cy="320123"/>
          </a:xfrm>
        </p:spPr>
        <p:txBody>
          <a:bodyPr/>
          <a:lstStyle>
            <a:lvl1pPr algn="l">
              <a:defRPr/>
            </a:lvl1pPr>
          </a:lstStyle>
          <a:p>
            <a:fld id="{8FE83368-1256-4184-B5F7-AB3653E6A572}" type="datetimeFigureOut">
              <a:rPr lang="en-NZ" smtClean="0"/>
              <a:pPr/>
              <a:t>24/11/2016</a:t>
            </a:fld>
            <a:endParaRPr lang="en-NZ"/>
          </a:p>
        </p:txBody>
      </p:sp>
      <p:sp>
        <p:nvSpPr>
          <p:cNvPr id="6" name="Footer Placeholder 5"/>
          <p:cNvSpPr>
            <a:spLocks noGrp="1"/>
          </p:cNvSpPr>
          <p:nvPr>
            <p:ph type="ftr" sz="quarter" idx="11"/>
          </p:nvPr>
        </p:nvSpPr>
        <p:spPr>
          <a:xfrm>
            <a:off x="1536252" y="318641"/>
            <a:ext cx="3152831" cy="320931"/>
          </a:xfrm>
        </p:spPr>
        <p:txBody>
          <a:bodyPr/>
          <a:lstStyle/>
          <a:p>
            <a:endParaRPr lang="en-NZ"/>
          </a:p>
        </p:txBody>
      </p:sp>
      <p:sp>
        <p:nvSpPr>
          <p:cNvPr id="7" name="Slide Number Placeholder 6"/>
          <p:cNvSpPr>
            <a:spLocks noGrp="1"/>
          </p:cNvSpPr>
          <p:nvPr>
            <p:ph type="sldNum" sz="quarter" idx="12"/>
          </p:nvPr>
        </p:nvSpPr>
        <p:spPr/>
        <p:txBody>
          <a:bodyPr/>
          <a:lstStyle/>
          <a:p>
            <a:fld id="{352EA9BA-727D-4E2F-A243-B6945C02BBB7}" type="slidenum">
              <a:rPr lang="en-NZ" smtClean="0"/>
              <a:pPr/>
              <a:t>‹#›</a:t>
            </a:fld>
            <a:endParaRPr lang="en-NZ"/>
          </a:p>
        </p:txBody>
      </p:sp>
      <p:cxnSp>
        <p:nvCxnSpPr>
          <p:cNvPr id="12" name="Straight Connector 11"/>
          <p:cNvCxnSpPr/>
          <p:nvPr/>
        </p:nvCxnSpPr>
        <p:spPr>
          <a:xfrm>
            <a:off x="1371687" y="798973"/>
            <a:ext cx="0" cy="2161124"/>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xmlns="" val="32814443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10" name="Rectangle 9"/>
          <p:cNvSpPr/>
          <p:nvPr/>
        </p:nvSpPr>
        <p:spPr>
          <a:xfrm>
            <a:off x="0" y="2015734"/>
            <a:ext cx="9144000" cy="4147322"/>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cstate="print"/>
          <a:srcRect t="2873" b="-2873"/>
          <a:stretch/>
        </p:blipFill>
        <p:spPr>
          <a:xfrm>
            <a:off x="0" y="6163056"/>
            <a:ext cx="9144000" cy="715502"/>
          </a:xfrm>
          <a:prstGeom prst="rect">
            <a:avLst/>
          </a:prstGeom>
        </p:spPr>
      </p:pic>
      <p:sp>
        <p:nvSpPr>
          <p:cNvPr id="2" name="Title Placeholder 1"/>
          <p:cNvSpPr>
            <a:spLocks noGrp="1"/>
          </p:cNvSpPr>
          <p:nvPr>
            <p:ph type="title"/>
          </p:nvPr>
        </p:nvSpPr>
        <p:spPr>
          <a:xfrm>
            <a:off x="1535413" y="804520"/>
            <a:ext cx="6479421" cy="1049235"/>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535413" y="2015733"/>
            <a:ext cx="6479421" cy="345061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5646542" y="330370"/>
            <a:ext cx="2368292"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8FE83368-1256-4184-B5F7-AB3653E6A572}" type="datetimeFigureOut">
              <a:rPr lang="en-NZ" smtClean="0"/>
              <a:pPr/>
              <a:t>24/11/2016</a:t>
            </a:fld>
            <a:endParaRPr lang="en-NZ"/>
          </a:p>
        </p:txBody>
      </p:sp>
      <p:sp>
        <p:nvSpPr>
          <p:cNvPr id="5" name="Footer Placeholder 4"/>
          <p:cNvSpPr>
            <a:spLocks noGrp="1"/>
          </p:cNvSpPr>
          <p:nvPr>
            <p:ph type="ftr" sz="quarter" idx="3"/>
          </p:nvPr>
        </p:nvSpPr>
        <p:spPr>
          <a:xfrm>
            <a:off x="1535413" y="329308"/>
            <a:ext cx="3942082"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NZ"/>
          </a:p>
        </p:txBody>
      </p:sp>
      <p:sp>
        <p:nvSpPr>
          <p:cNvPr id="6" name="Slide Number Placeholder 5"/>
          <p:cNvSpPr>
            <a:spLocks noGrp="1"/>
          </p:cNvSpPr>
          <p:nvPr>
            <p:ph type="sldNum" sz="quarter" idx="4"/>
          </p:nvPr>
        </p:nvSpPr>
        <p:spPr>
          <a:xfrm>
            <a:off x="487725" y="798973"/>
            <a:ext cx="795746" cy="503578"/>
          </a:xfrm>
          <a:prstGeom prst="rect">
            <a:avLst/>
          </a:prstGeom>
        </p:spPr>
        <p:txBody>
          <a:bodyPr vert="horz" lIns="91440" tIns="45720" rIns="91440" bIns="45720" rtlCol="0" anchor="t"/>
          <a:lstStyle>
            <a:lvl1pPr algn="r">
              <a:defRPr sz="2800">
                <a:solidFill>
                  <a:schemeClr val="accent1"/>
                </a:solidFill>
              </a:defRPr>
            </a:lvl1pPr>
          </a:lstStyle>
          <a:p>
            <a:fld id="{352EA9BA-727D-4E2F-A243-B6945C02BBB7}" type="slidenum">
              <a:rPr lang="en-NZ" smtClean="0"/>
              <a:pPr/>
              <a:t>‹#›</a:t>
            </a:fld>
            <a:endParaRPr lang="en-NZ"/>
          </a:p>
        </p:txBody>
      </p:sp>
      <p:cxnSp>
        <p:nvCxnSpPr>
          <p:cNvPr id="12" name="Straight Connector 11"/>
          <p:cNvCxnSpPr/>
          <p:nvPr/>
        </p:nvCxnSpPr>
        <p:spPr>
          <a:xfrm>
            <a:off x="0" y="6171272"/>
            <a:ext cx="9144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821135147"/>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sz="3200" b="0" i="0" kern="1200" cap="none">
          <a:solidFill>
            <a:schemeClr val="tx1"/>
          </a:solidFill>
          <a:effectLst/>
          <a:latin typeface="+mj-lt"/>
          <a:ea typeface="+mj-ea"/>
          <a:cs typeface="+mj-cs"/>
        </a:defRPr>
      </a:lvl1pPr>
    </p:titleStyle>
    <p:bodyStyle>
      <a:lvl1pPr marL="228600" indent="-228600" algn="l" defTabSz="685800" rtl="0" eaLnBrk="1" latinLnBrk="0" hangingPunct="1">
        <a:lnSpc>
          <a:spcPct val="120000"/>
        </a:lnSpc>
        <a:spcBef>
          <a:spcPts val="1000"/>
        </a:spcBef>
        <a:buClr>
          <a:schemeClr val="accent1"/>
        </a:buClr>
        <a:buSzPct val="100000"/>
        <a:buFont typeface="Arial" panose="020B0604020202020204" pitchFamily="34" charset="0"/>
        <a:buChar char="•"/>
        <a:defRPr sz="2000" kern="1200" cap="none">
          <a:solidFill>
            <a:schemeClr val="tx1"/>
          </a:solidFill>
          <a:effectLst/>
          <a:latin typeface="+mn-lt"/>
          <a:ea typeface="+mn-ea"/>
          <a:cs typeface="+mn-cs"/>
        </a:defRPr>
      </a:lvl1pPr>
      <a:lvl2pPr marL="685800" indent="-228600" algn="l" defTabSz="685800" rtl="0" eaLnBrk="1" latinLnBrk="0" hangingPunct="1">
        <a:lnSpc>
          <a:spcPct val="120000"/>
        </a:lnSpc>
        <a:spcBef>
          <a:spcPts val="500"/>
        </a:spcBef>
        <a:buClr>
          <a:schemeClr val="accent1"/>
        </a:buClr>
        <a:buSzPct val="100000"/>
        <a:buFont typeface="Arial" panose="020B0604020202020204" pitchFamily="34" charset="0"/>
        <a:buChar char="•"/>
        <a:defRPr sz="1600" kern="1200" cap="none" baseline="0">
          <a:solidFill>
            <a:schemeClr val="tx1"/>
          </a:solidFill>
          <a:effectLst/>
          <a:latin typeface="+mn-lt"/>
          <a:ea typeface="+mn-ea"/>
          <a:cs typeface="+mn-cs"/>
        </a:defRPr>
      </a:lvl2pPr>
      <a:lvl3pPr marL="1143000" indent="-228600" algn="l" defTabSz="685800" rtl="0" eaLnBrk="1" latinLnBrk="0" hangingPunct="1">
        <a:lnSpc>
          <a:spcPct val="120000"/>
        </a:lnSpc>
        <a:spcBef>
          <a:spcPts val="500"/>
        </a:spcBef>
        <a:buClr>
          <a:schemeClr val="accent1"/>
        </a:buClr>
        <a:buSzPct val="100000"/>
        <a:buFont typeface="Arial" panose="020B0604020202020204" pitchFamily="34" charset="0"/>
        <a:buChar char="•"/>
        <a:defRPr sz="1600" kern="1200" cap="none">
          <a:solidFill>
            <a:schemeClr val="tx1"/>
          </a:solidFill>
          <a:effectLst/>
          <a:latin typeface="+mn-lt"/>
          <a:ea typeface="+mn-ea"/>
          <a:cs typeface="+mn-cs"/>
        </a:defRPr>
      </a:lvl3pPr>
      <a:lvl4pPr marL="1600200" indent="-228600" algn="l" defTabSz="6858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685800" rtl="0" eaLnBrk="1" latinLnBrk="0" hangingPunct="1">
        <a:lnSpc>
          <a:spcPct val="120000"/>
        </a:lnSpc>
        <a:spcBef>
          <a:spcPts val="500"/>
        </a:spcBef>
        <a:buClr>
          <a:schemeClr val="accent1"/>
        </a:buClr>
        <a:buSzPct val="100000"/>
        <a:buFont typeface="Arial" panose="020B0604020202020204" pitchFamily="34" charset="0"/>
        <a:buChar char="•"/>
        <a:defRPr sz="1200" kern="1200" cap="none">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em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2.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3.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4.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5.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8.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9.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bodyPr>
          <a:lstStyle/>
          <a:p>
            <a:r>
              <a:rPr lang="en-NZ" sz="3200" dirty="0"/>
              <a:t>The constitutional importance of Parliaments and Supreme Audit Institutions in achieving good governance outcomes in Pacific Island Countries</a:t>
            </a:r>
          </a:p>
        </p:txBody>
      </p:sp>
      <p:sp>
        <p:nvSpPr>
          <p:cNvPr id="3" name="Subtitle 2"/>
          <p:cNvSpPr>
            <a:spLocks noGrp="1"/>
          </p:cNvSpPr>
          <p:nvPr>
            <p:ph type="subTitle" idx="1"/>
          </p:nvPr>
        </p:nvSpPr>
        <p:spPr>
          <a:xfrm>
            <a:off x="539552" y="3933056"/>
            <a:ext cx="6400800" cy="2088232"/>
          </a:xfrm>
        </p:spPr>
        <p:txBody>
          <a:bodyPr/>
          <a:lstStyle/>
          <a:p>
            <a:r>
              <a:rPr lang="en-NZ" dirty="0"/>
              <a:t>Pacific Constitutions Conference</a:t>
            </a:r>
          </a:p>
          <a:p>
            <a:r>
              <a:rPr lang="en-NZ" dirty="0"/>
              <a:t>Vanuatu, 25 November 2016</a:t>
            </a:r>
          </a:p>
          <a:p>
            <a:endParaRPr lang="en-NZ" dirty="0"/>
          </a:p>
        </p:txBody>
      </p:sp>
      <p:pic>
        <p:nvPicPr>
          <p:cNvPr id="4" name="Picture 3"/>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6780530" y="3789040"/>
            <a:ext cx="1983740" cy="1864360"/>
          </a:xfrm>
          <a:prstGeom prst="rect">
            <a:avLst/>
          </a:prstGeom>
          <a:noFill/>
          <a:ln>
            <a:noFill/>
          </a:ln>
        </p:spPr>
      </p:pic>
      <p:pic>
        <p:nvPicPr>
          <p:cNvPr id="5" name="Picture 4" descr="http://siteresources.worldbank.org/NEWS/Images/WBG_Horizontal-RGB-web.png"/>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3698843" y="5091425"/>
            <a:ext cx="2857500" cy="561975"/>
          </a:xfrm>
          <a:prstGeom prst="rect">
            <a:avLst/>
          </a:prstGeom>
          <a:noFill/>
          <a:ln>
            <a:noFill/>
          </a:ln>
        </p:spPr>
      </p:pic>
    </p:spTree>
    <p:extLst>
      <p:ext uri="{BB962C8B-B14F-4D97-AF65-F5344CB8AC3E}">
        <p14:creationId xmlns:p14="http://schemas.microsoft.com/office/powerpoint/2010/main" xmlns="" val="192800578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75656" y="788416"/>
            <a:ext cx="6479421" cy="1049235"/>
          </a:xfrm>
        </p:spPr>
        <p:txBody>
          <a:bodyPr/>
          <a:lstStyle/>
          <a:p>
            <a:r>
              <a:rPr lang="en-NZ" dirty="0"/>
              <a:t>Key elements of the benchmarks</a:t>
            </a:r>
          </a:p>
        </p:txBody>
      </p:sp>
      <p:sp>
        <p:nvSpPr>
          <p:cNvPr id="3" name="Content Placeholder 2"/>
          <p:cNvSpPr>
            <a:spLocks noGrp="1"/>
          </p:cNvSpPr>
          <p:nvPr>
            <p:ph idx="1"/>
          </p:nvPr>
        </p:nvSpPr>
        <p:spPr>
          <a:xfrm>
            <a:off x="1535413" y="1904998"/>
            <a:ext cx="6636987" cy="4077563"/>
          </a:xfrm>
        </p:spPr>
        <p:txBody>
          <a:bodyPr>
            <a:normAutofit fontScale="92500"/>
          </a:bodyPr>
          <a:lstStyle/>
          <a:p>
            <a:r>
              <a:rPr lang="en-NZ" dirty="0"/>
              <a:t>An independent body should determine legislators’ remuneration, entitlements, etc</a:t>
            </a:r>
          </a:p>
          <a:p>
            <a:r>
              <a:rPr lang="en-NZ" dirty="0"/>
              <a:t>The size of cabinet should not exceed one-third of the total membership of parliament</a:t>
            </a:r>
          </a:p>
          <a:p>
            <a:r>
              <a:rPr lang="en-NZ" dirty="0"/>
              <a:t>Parliaments need meaningful oversight authority, e.g. of compliance with constitutional and international rights</a:t>
            </a:r>
          </a:p>
          <a:p>
            <a:r>
              <a:rPr lang="en-NZ" dirty="0"/>
              <a:t>Parliaments should also have meaningful oversight of accountability institutions</a:t>
            </a:r>
          </a:p>
          <a:p>
            <a:r>
              <a:rPr lang="en-NZ" dirty="0"/>
              <a:t>Clear procedures are needed for government responses to parliamentary reports and recommendations</a:t>
            </a:r>
          </a:p>
        </p:txBody>
      </p:sp>
      <p:pic>
        <p:nvPicPr>
          <p:cNvPr id="4" name="Picture 3"/>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7524328" y="332656"/>
            <a:ext cx="1234304" cy="1160025"/>
          </a:xfrm>
          <a:prstGeom prst="rect">
            <a:avLst/>
          </a:prstGeom>
          <a:noFill/>
          <a:ln>
            <a:noFill/>
          </a:ln>
        </p:spPr>
      </p:pic>
      <p:pic>
        <p:nvPicPr>
          <p:cNvPr id="5" name="Picture 4" descr="http://siteresources.worldbank.org/NEWS/Images/WBG_Horizontal-RGB-web.png"/>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4499992" y="338742"/>
            <a:ext cx="2857500" cy="561975"/>
          </a:xfrm>
          <a:prstGeom prst="rect">
            <a:avLst/>
          </a:prstGeom>
          <a:noFill/>
          <a:ln>
            <a:noFill/>
          </a:ln>
        </p:spPr>
      </p:pic>
    </p:spTree>
    <p:extLst>
      <p:ext uri="{BB962C8B-B14F-4D97-AF65-F5344CB8AC3E}">
        <p14:creationId xmlns:p14="http://schemas.microsoft.com/office/powerpoint/2010/main" xmlns="" val="325204670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a:t>Pacific Network of PACs (</a:t>
            </a:r>
            <a:r>
              <a:rPr lang="en-NZ" dirty="0" err="1"/>
              <a:t>PaNPAC</a:t>
            </a:r>
            <a:r>
              <a:rPr lang="en-NZ" dirty="0"/>
              <a:t>)</a:t>
            </a:r>
          </a:p>
        </p:txBody>
      </p:sp>
      <p:sp>
        <p:nvSpPr>
          <p:cNvPr id="3" name="Content Placeholder 2"/>
          <p:cNvSpPr>
            <a:spLocks noGrp="1"/>
          </p:cNvSpPr>
          <p:nvPr>
            <p:ph idx="1"/>
          </p:nvPr>
        </p:nvSpPr>
        <p:spPr/>
        <p:txBody>
          <a:bodyPr>
            <a:noAutofit/>
          </a:bodyPr>
          <a:lstStyle/>
          <a:p>
            <a:r>
              <a:rPr lang="en-NZ" sz="2400" dirty="0"/>
              <a:t>Building on the Benchmarks, a new network of PACs has been recently formed to distil and promote PAC good practice in the region</a:t>
            </a:r>
          </a:p>
          <a:p>
            <a:r>
              <a:rPr lang="en-NZ" sz="2400" dirty="0"/>
              <a:t>Self-assessment of powers, functions, and practices (Honiara, 2016)</a:t>
            </a:r>
          </a:p>
          <a:p>
            <a:r>
              <a:rPr lang="en-NZ" sz="2400" dirty="0"/>
              <a:t>Results now available and documented in the paper</a:t>
            </a:r>
          </a:p>
        </p:txBody>
      </p:sp>
      <p:pic>
        <p:nvPicPr>
          <p:cNvPr id="4" name="Picture 3"/>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7524328" y="332656"/>
            <a:ext cx="1234304" cy="1160025"/>
          </a:xfrm>
          <a:prstGeom prst="rect">
            <a:avLst/>
          </a:prstGeom>
          <a:noFill/>
          <a:ln>
            <a:noFill/>
          </a:ln>
        </p:spPr>
      </p:pic>
      <p:pic>
        <p:nvPicPr>
          <p:cNvPr id="5" name="Picture 4" descr="http://siteresources.worldbank.org/NEWS/Images/WBG_Horizontal-RGB-web.png"/>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4499992" y="338742"/>
            <a:ext cx="2857500" cy="561975"/>
          </a:xfrm>
          <a:prstGeom prst="rect">
            <a:avLst/>
          </a:prstGeom>
          <a:noFill/>
          <a:ln>
            <a:noFill/>
          </a:ln>
        </p:spPr>
      </p:pic>
    </p:spTree>
    <p:extLst>
      <p:ext uri="{BB962C8B-B14F-4D97-AF65-F5344CB8AC3E}">
        <p14:creationId xmlns:p14="http://schemas.microsoft.com/office/powerpoint/2010/main" xmlns="" val="32571818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35412" y="890169"/>
            <a:ext cx="6479421" cy="1049235"/>
          </a:xfrm>
        </p:spPr>
        <p:txBody>
          <a:bodyPr>
            <a:normAutofit/>
          </a:bodyPr>
          <a:lstStyle/>
          <a:p>
            <a:r>
              <a:rPr lang="en-NZ" dirty="0"/>
              <a:t>The inter-dependence of PACs </a:t>
            </a:r>
            <a:br>
              <a:rPr lang="en-NZ" dirty="0"/>
            </a:br>
            <a:r>
              <a:rPr lang="en-NZ" dirty="0"/>
              <a:t>and SAIs</a:t>
            </a:r>
          </a:p>
        </p:txBody>
      </p:sp>
      <p:sp>
        <p:nvSpPr>
          <p:cNvPr id="3" name="Content Placeholder 2"/>
          <p:cNvSpPr>
            <a:spLocks noGrp="1"/>
          </p:cNvSpPr>
          <p:nvPr>
            <p:ph idx="1"/>
          </p:nvPr>
        </p:nvSpPr>
        <p:spPr>
          <a:xfrm>
            <a:off x="1535413" y="2015733"/>
            <a:ext cx="6479421" cy="3933547"/>
          </a:xfrm>
        </p:spPr>
        <p:txBody>
          <a:bodyPr>
            <a:normAutofit lnSpcReduction="10000"/>
          </a:bodyPr>
          <a:lstStyle/>
          <a:p>
            <a:r>
              <a:rPr lang="en-NZ" sz="2400" dirty="0"/>
              <a:t>Parliaments rely on accountability institutions (e.g. SAIs) to assist their oversight functions</a:t>
            </a:r>
          </a:p>
          <a:p>
            <a:r>
              <a:rPr lang="en-NZ" sz="2400" dirty="0"/>
              <a:t>Parliaments should:</a:t>
            </a:r>
          </a:p>
          <a:p>
            <a:pPr lvl="1"/>
            <a:r>
              <a:rPr lang="en-NZ" dirty="0"/>
              <a:t>champion the establishment of these institutions</a:t>
            </a:r>
          </a:p>
          <a:p>
            <a:pPr lvl="1"/>
            <a:r>
              <a:rPr lang="en-NZ" dirty="0"/>
              <a:t>exercise their oversight functions to ensure their success</a:t>
            </a:r>
          </a:p>
          <a:p>
            <a:r>
              <a:rPr lang="en-NZ" sz="2400" dirty="0"/>
              <a:t>The SAI is also reliant on the parliament to:</a:t>
            </a:r>
          </a:p>
          <a:p>
            <a:pPr lvl="1"/>
            <a:r>
              <a:rPr lang="en-NZ" dirty="0"/>
              <a:t>ensure its independence and provide funding</a:t>
            </a:r>
          </a:p>
          <a:p>
            <a:pPr lvl="1"/>
            <a:r>
              <a:rPr lang="en-NZ" dirty="0"/>
              <a:t>receive its reports, and follow up its recommendations</a:t>
            </a:r>
          </a:p>
        </p:txBody>
      </p:sp>
      <p:pic>
        <p:nvPicPr>
          <p:cNvPr id="4" name="Picture 3"/>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7524328" y="332656"/>
            <a:ext cx="1234304" cy="1160025"/>
          </a:xfrm>
          <a:prstGeom prst="rect">
            <a:avLst/>
          </a:prstGeom>
          <a:noFill/>
          <a:ln>
            <a:noFill/>
          </a:ln>
        </p:spPr>
      </p:pic>
      <p:pic>
        <p:nvPicPr>
          <p:cNvPr id="5" name="Picture 4" descr="http://siteresources.worldbank.org/NEWS/Images/WBG_Horizontal-RGB-web.png"/>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4499992" y="338742"/>
            <a:ext cx="2857500" cy="561975"/>
          </a:xfrm>
          <a:prstGeom prst="rect">
            <a:avLst/>
          </a:prstGeom>
          <a:noFill/>
          <a:ln>
            <a:noFill/>
          </a:ln>
        </p:spPr>
      </p:pic>
    </p:spTree>
    <p:extLst>
      <p:ext uri="{BB962C8B-B14F-4D97-AF65-F5344CB8AC3E}">
        <p14:creationId xmlns:p14="http://schemas.microsoft.com/office/powerpoint/2010/main" xmlns="" val="321471375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NZ" dirty="0" err="1"/>
              <a:t>PaNPAC</a:t>
            </a:r>
            <a:r>
              <a:rPr lang="en-NZ" dirty="0"/>
              <a:t> focus group views on interdependence (2016)</a:t>
            </a:r>
          </a:p>
        </p:txBody>
      </p:sp>
      <p:sp>
        <p:nvSpPr>
          <p:cNvPr id="3" name="Content Placeholder 2"/>
          <p:cNvSpPr>
            <a:spLocks noGrp="1"/>
          </p:cNvSpPr>
          <p:nvPr>
            <p:ph idx="1"/>
          </p:nvPr>
        </p:nvSpPr>
        <p:spPr>
          <a:xfrm>
            <a:off x="1535413" y="2015733"/>
            <a:ext cx="7069035" cy="3213467"/>
          </a:xfrm>
        </p:spPr>
        <p:txBody>
          <a:bodyPr>
            <a:noAutofit/>
          </a:bodyPr>
          <a:lstStyle/>
          <a:p>
            <a:r>
              <a:rPr lang="en-NZ" sz="2400" dirty="0"/>
              <a:t>There was strong agreement with the that PACs and SAIs are interdependent, and the need for SAIs to be operationally independent from the executive</a:t>
            </a:r>
          </a:p>
          <a:p>
            <a:r>
              <a:rPr lang="en-NZ" sz="2400" dirty="0"/>
              <a:t>There was strong support for the relationship including an annual exchange of ideas on the SAI’s work programs of audits (especially performance audits) – although the SAI must be able to decline requests</a:t>
            </a:r>
          </a:p>
          <a:p>
            <a:endParaRPr lang="en-NZ" sz="2400" dirty="0"/>
          </a:p>
        </p:txBody>
      </p:sp>
      <p:pic>
        <p:nvPicPr>
          <p:cNvPr id="4" name="Picture 3"/>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7524328" y="332656"/>
            <a:ext cx="1234304" cy="1160025"/>
          </a:xfrm>
          <a:prstGeom prst="rect">
            <a:avLst/>
          </a:prstGeom>
          <a:noFill/>
          <a:ln>
            <a:noFill/>
          </a:ln>
        </p:spPr>
      </p:pic>
      <p:pic>
        <p:nvPicPr>
          <p:cNvPr id="5" name="Picture 4" descr="http://siteresources.worldbank.org/NEWS/Images/WBG_Horizontal-RGB-web.png"/>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4499992" y="338742"/>
            <a:ext cx="2857500" cy="561975"/>
          </a:xfrm>
          <a:prstGeom prst="rect">
            <a:avLst/>
          </a:prstGeom>
          <a:noFill/>
          <a:ln>
            <a:noFill/>
          </a:ln>
        </p:spPr>
      </p:pic>
    </p:spTree>
    <p:extLst>
      <p:ext uri="{BB962C8B-B14F-4D97-AF65-F5344CB8AC3E}">
        <p14:creationId xmlns:p14="http://schemas.microsoft.com/office/powerpoint/2010/main" xmlns="" val="322710452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NZ" dirty="0" err="1"/>
              <a:t>PaNPAC</a:t>
            </a:r>
            <a:r>
              <a:rPr lang="en-NZ" dirty="0"/>
              <a:t> focus group views on interdependence (2016)</a:t>
            </a:r>
          </a:p>
        </p:txBody>
      </p:sp>
      <p:sp>
        <p:nvSpPr>
          <p:cNvPr id="3" name="Content Placeholder 2"/>
          <p:cNvSpPr>
            <a:spLocks noGrp="1"/>
          </p:cNvSpPr>
          <p:nvPr>
            <p:ph idx="1"/>
          </p:nvPr>
        </p:nvSpPr>
        <p:spPr>
          <a:xfrm>
            <a:off x="1535413" y="2015733"/>
            <a:ext cx="7069035" cy="3213467"/>
          </a:xfrm>
        </p:spPr>
        <p:txBody>
          <a:bodyPr>
            <a:noAutofit/>
          </a:bodyPr>
          <a:lstStyle/>
          <a:p>
            <a:r>
              <a:rPr lang="en-NZ" sz="2400" dirty="0"/>
              <a:t>And the perception of independence is as important as real independence; thus:</a:t>
            </a:r>
          </a:p>
          <a:p>
            <a:pPr lvl="1"/>
            <a:r>
              <a:rPr lang="en-NZ" sz="2000" dirty="0"/>
              <a:t>Parliament should be involved in the appointment of the SAI Head</a:t>
            </a:r>
          </a:p>
          <a:p>
            <a:pPr lvl="1"/>
            <a:r>
              <a:rPr lang="en-NZ" sz="2000" dirty="0"/>
              <a:t>the legal authority of the SAI should be anchored in the Constitution</a:t>
            </a:r>
          </a:p>
          <a:p>
            <a:r>
              <a:rPr lang="en-NZ" sz="2400" dirty="0"/>
              <a:t>This has strong consistency with the Mexico principles of SAI independence, and is therefore encouraging</a:t>
            </a:r>
            <a:endParaRPr lang="en-US" dirty="0"/>
          </a:p>
          <a:p>
            <a:endParaRPr lang="en-NZ" sz="2400" dirty="0"/>
          </a:p>
        </p:txBody>
      </p:sp>
      <p:pic>
        <p:nvPicPr>
          <p:cNvPr id="4" name="Picture 3"/>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7524328" y="332656"/>
            <a:ext cx="1234304" cy="1160025"/>
          </a:xfrm>
          <a:prstGeom prst="rect">
            <a:avLst/>
          </a:prstGeom>
          <a:noFill/>
          <a:ln>
            <a:noFill/>
          </a:ln>
        </p:spPr>
      </p:pic>
      <p:pic>
        <p:nvPicPr>
          <p:cNvPr id="5" name="Picture 4" descr="http://siteresources.worldbank.org/NEWS/Images/WBG_Horizontal-RGB-web.png"/>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4499992" y="338742"/>
            <a:ext cx="2857500" cy="561975"/>
          </a:xfrm>
          <a:prstGeom prst="rect">
            <a:avLst/>
          </a:prstGeom>
          <a:noFill/>
          <a:ln>
            <a:noFill/>
          </a:ln>
        </p:spPr>
      </p:pic>
    </p:spTree>
    <p:extLst>
      <p:ext uri="{BB962C8B-B14F-4D97-AF65-F5344CB8AC3E}">
        <p14:creationId xmlns:p14="http://schemas.microsoft.com/office/powerpoint/2010/main" xmlns="" val="162643880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a:t>Concluding thought</a:t>
            </a:r>
          </a:p>
        </p:txBody>
      </p:sp>
      <p:sp>
        <p:nvSpPr>
          <p:cNvPr id="3" name="Content Placeholder 2"/>
          <p:cNvSpPr>
            <a:spLocks noGrp="1"/>
          </p:cNvSpPr>
          <p:nvPr>
            <p:ph idx="1"/>
          </p:nvPr>
        </p:nvSpPr>
        <p:spPr/>
        <p:txBody>
          <a:bodyPr>
            <a:noAutofit/>
          </a:bodyPr>
          <a:lstStyle/>
          <a:p>
            <a:r>
              <a:rPr lang="en-NZ" sz="2400" dirty="0"/>
              <a:t>Gaining constitutional and legal independence is a long process – “it rarely happens by accident”</a:t>
            </a:r>
          </a:p>
          <a:p>
            <a:r>
              <a:rPr lang="en-NZ" sz="2400" dirty="0"/>
              <a:t>If gains can be made in strengthening the constitutional and legal independence of SAIs and PACs, they will lay the foundation for continued development of their relationship – to the good of citizens</a:t>
            </a:r>
          </a:p>
        </p:txBody>
      </p:sp>
      <p:pic>
        <p:nvPicPr>
          <p:cNvPr id="4" name="Picture 3"/>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7524328" y="332656"/>
            <a:ext cx="1234304" cy="1160025"/>
          </a:xfrm>
          <a:prstGeom prst="rect">
            <a:avLst/>
          </a:prstGeom>
          <a:noFill/>
          <a:ln>
            <a:noFill/>
          </a:ln>
        </p:spPr>
      </p:pic>
      <p:pic>
        <p:nvPicPr>
          <p:cNvPr id="5" name="Picture 4" descr="http://siteresources.worldbank.org/NEWS/Images/WBG_Horizontal-RGB-web.png"/>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4499992" y="338742"/>
            <a:ext cx="2857500" cy="561975"/>
          </a:xfrm>
          <a:prstGeom prst="rect">
            <a:avLst/>
          </a:prstGeom>
          <a:noFill/>
          <a:ln>
            <a:noFill/>
          </a:ln>
        </p:spPr>
      </p:pic>
    </p:spTree>
    <p:extLst>
      <p:ext uri="{BB962C8B-B14F-4D97-AF65-F5344CB8AC3E}">
        <p14:creationId xmlns:p14="http://schemas.microsoft.com/office/powerpoint/2010/main" xmlns="" val="40034051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a:t>Context</a:t>
            </a:r>
          </a:p>
        </p:txBody>
      </p:sp>
      <p:sp>
        <p:nvSpPr>
          <p:cNvPr id="3" name="Content Placeholder 2"/>
          <p:cNvSpPr>
            <a:spLocks noGrp="1"/>
          </p:cNvSpPr>
          <p:nvPr>
            <p:ph idx="1"/>
          </p:nvPr>
        </p:nvSpPr>
        <p:spPr>
          <a:xfrm>
            <a:off x="1535413" y="2015733"/>
            <a:ext cx="6479421" cy="4077563"/>
          </a:xfrm>
        </p:spPr>
        <p:txBody>
          <a:bodyPr>
            <a:normAutofit lnSpcReduction="10000"/>
          </a:bodyPr>
          <a:lstStyle/>
          <a:p>
            <a:r>
              <a:rPr lang="en-NZ" dirty="0"/>
              <a:t>SDG 16: promoting peaceful and inclusive societies for sustainable development, providing access to justice for all, and building effective, accountable and inclusive institutions at all levels</a:t>
            </a:r>
          </a:p>
          <a:p>
            <a:r>
              <a:rPr lang="en-NZ" dirty="0"/>
              <a:t>Public Financial Management (PFM) systems: for raising and controlling the use of public financial resources</a:t>
            </a:r>
          </a:p>
          <a:p>
            <a:r>
              <a:rPr lang="en-NZ" dirty="0"/>
              <a:t>External audit and scrutiny: to achieve enhanced transparency and accountability, allowing the community to ensure resources are being directed and used appropriately</a:t>
            </a:r>
          </a:p>
        </p:txBody>
      </p:sp>
      <p:pic>
        <p:nvPicPr>
          <p:cNvPr id="4" name="Picture 3"/>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7524328" y="332656"/>
            <a:ext cx="1234304" cy="1160025"/>
          </a:xfrm>
          <a:prstGeom prst="rect">
            <a:avLst/>
          </a:prstGeom>
          <a:noFill/>
          <a:ln>
            <a:noFill/>
          </a:ln>
        </p:spPr>
      </p:pic>
      <p:pic>
        <p:nvPicPr>
          <p:cNvPr id="5" name="Picture 4" descr="http://siteresources.worldbank.org/NEWS/Images/WBG_Horizontal-RGB-web.png"/>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4499992" y="338742"/>
            <a:ext cx="2857500" cy="561975"/>
          </a:xfrm>
          <a:prstGeom prst="rect">
            <a:avLst/>
          </a:prstGeom>
          <a:noFill/>
          <a:ln>
            <a:noFill/>
          </a:ln>
        </p:spPr>
      </p:pic>
    </p:spTree>
    <p:extLst>
      <p:ext uri="{BB962C8B-B14F-4D97-AF65-F5344CB8AC3E}">
        <p14:creationId xmlns:p14="http://schemas.microsoft.com/office/powerpoint/2010/main" xmlns="" val="4076569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13303" y="1304306"/>
            <a:ext cx="6587089" cy="1049235"/>
          </a:xfrm>
        </p:spPr>
        <p:txBody>
          <a:bodyPr>
            <a:normAutofit fontScale="90000"/>
          </a:bodyPr>
          <a:lstStyle/>
          <a:p>
            <a:r>
              <a:rPr lang="en-NZ" dirty="0"/>
              <a:t/>
            </a:r>
            <a:br>
              <a:rPr lang="en-NZ" dirty="0"/>
            </a:br>
            <a:r>
              <a:rPr lang="en-NZ" dirty="0"/>
              <a:t/>
            </a:r>
            <a:br>
              <a:rPr lang="en-NZ" dirty="0"/>
            </a:br>
            <a:r>
              <a:rPr lang="en-NZ" dirty="0"/>
              <a:t>Focus of the paper: the </a:t>
            </a:r>
            <a:br>
              <a:rPr lang="en-NZ" dirty="0"/>
            </a:br>
            <a:r>
              <a:rPr lang="en-NZ" dirty="0"/>
              <a:t>constitutional importance of PACs and SAIs</a:t>
            </a:r>
          </a:p>
        </p:txBody>
      </p:sp>
      <p:sp>
        <p:nvSpPr>
          <p:cNvPr id="3" name="Content Placeholder 2"/>
          <p:cNvSpPr>
            <a:spLocks noGrp="1"/>
          </p:cNvSpPr>
          <p:nvPr>
            <p:ph idx="1"/>
          </p:nvPr>
        </p:nvSpPr>
        <p:spPr>
          <a:xfrm>
            <a:off x="1513303" y="2420888"/>
            <a:ext cx="6479421" cy="3744416"/>
          </a:xfrm>
        </p:spPr>
        <p:txBody>
          <a:bodyPr>
            <a:normAutofit fontScale="92500" lnSpcReduction="10000"/>
          </a:bodyPr>
          <a:lstStyle/>
          <a:p>
            <a:r>
              <a:rPr lang="en-NZ" dirty="0"/>
              <a:t>Public audit institutions (SAIs) and parliaments (especially Public Accounts Committees) are the institutions responsible for external audit and scrutiny of the use of public resources </a:t>
            </a:r>
          </a:p>
          <a:p>
            <a:r>
              <a:rPr lang="en-NZ" dirty="0"/>
              <a:t>Both are central to any PFM system and, consequently, to any effort aimed at achieving the SDGs through appropriate public expenditure</a:t>
            </a:r>
          </a:p>
          <a:p>
            <a:r>
              <a:rPr lang="en-NZ" dirty="0"/>
              <a:t>Their effectiveness relies on having adequate status, clear mandates, legal powers, and independence from the stakeholders they are scrutinizing</a:t>
            </a:r>
          </a:p>
        </p:txBody>
      </p:sp>
      <p:pic>
        <p:nvPicPr>
          <p:cNvPr id="4" name="Picture 3"/>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7524328" y="332656"/>
            <a:ext cx="1234304" cy="1160025"/>
          </a:xfrm>
          <a:prstGeom prst="rect">
            <a:avLst/>
          </a:prstGeom>
          <a:noFill/>
          <a:ln>
            <a:noFill/>
          </a:ln>
        </p:spPr>
      </p:pic>
      <p:pic>
        <p:nvPicPr>
          <p:cNvPr id="5" name="Picture 4" descr="http://siteresources.worldbank.org/NEWS/Images/WBG_Horizontal-RGB-web.png"/>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4499992" y="338742"/>
            <a:ext cx="2857500" cy="561975"/>
          </a:xfrm>
          <a:prstGeom prst="rect">
            <a:avLst/>
          </a:prstGeom>
          <a:noFill/>
          <a:ln>
            <a:noFill/>
          </a:ln>
        </p:spPr>
      </p:pic>
    </p:spTree>
    <p:extLst>
      <p:ext uri="{BB962C8B-B14F-4D97-AF65-F5344CB8AC3E}">
        <p14:creationId xmlns:p14="http://schemas.microsoft.com/office/powerpoint/2010/main" xmlns="" val="17083788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a:t>The constitutional context</a:t>
            </a:r>
          </a:p>
        </p:txBody>
      </p:sp>
      <p:sp>
        <p:nvSpPr>
          <p:cNvPr id="3" name="Content Placeholder 2"/>
          <p:cNvSpPr>
            <a:spLocks noGrp="1"/>
          </p:cNvSpPr>
          <p:nvPr>
            <p:ph idx="1"/>
          </p:nvPr>
        </p:nvSpPr>
        <p:spPr>
          <a:xfrm>
            <a:off x="1535413" y="2060848"/>
            <a:ext cx="6479421" cy="4077563"/>
          </a:xfrm>
        </p:spPr>
        <p:txBody>
          <a:bodyPr>
            <a:normAutofit/>
          </a:bodyPr>
          <a:lstStyle/>
          <a:p>
            <a:r>
              <a:rPr lang="en-NZ" dirty="0"/>
              <a:t>It is well established internationally that the authority to tax citizens and authorize public expenditure should rest with the parliament</a:t>
            </a:r>
          </a:p>
          <a:p>
            <a:r>
              <a:rPr lang="en-NZ" dirty="0"/>
              <a:t>The executive branch of government should be accountable to the parliament for its performance in doing so</a:t>
            </a:r>
          </a:p>
          <a:p>
            <a:r>
              <a:rPr lang="en-NZ" dirty="0"/>
              <a:t>A properly resourced and independent parliament (and committees) and SAI are fundamental to the implementation of these principles</a:t>
            </a:r>
          </a:p>
        </p:txBody>
      </p:sp>
      <p:pic>
        <p:nvPicPr>
          <p:cNvPr id="4" name="Picture 3"/>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7524328" y="332656"/>
            <a:ext cx="1234304" cy="1160025"/>
          </a:xfrm>
          <a:prstGeom prst="rect">
            <a:avLst/>
          </a:prstGeom>
          <a:noFill/>
          <a:ln>
            <a:noFill/>
          </a:ln>
        </p:spPr>
      </p:pic>
      <p:pic>
        <p:nvPicPr>
          <p:cNvPr id="5" name="Picture 4" descr="http://siteresources.worldbank.org/NEWS/Images/WBG_Horizontal-RGB-web.png"/>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4499992" y="338742"/>
            <a:ext cx="2857500" cy="561975"/>
          </a:xfrm>
          <a:prstGeom prst="rect">
            <a:avLst/>
          </a:prstGeom>
          <a:noFill/>
          <a:ln>
            <a:noFill/>
          </a:ln>
        </p:spPr>
      </p:pic>
    </p:spTree>
    <p:extLst>
      <p:ext uri="{BB962C8B-B14F-4D97-AF65-F5344CB8AC3E}">
        <p14:creationId xmlns:p14="http://schemas.microsoft.com/office/powerpoint/2010/main" xmlns="" val="14921768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a:t>The constitutional role of SAIs</a:t>
            </a:r>
          </a:p>
        </p:txBody>
      </p:sp>
      <p:sp>
        <p:nvSpPr>
          <p:cNvPr id="3" name="Content Placeholder 2"/>
          <p:cNvSpPr>
            <a:spLocks noGrp="1"/>
          </p:cNvSpPr>
          <p:nvPr>
            <p:ph idx="1"/>
          </p:nvPr>
        </p:nvSpPr>
        <p:spPr>
          <a:xfrm>
            <a:off x="1535413" y="2015733"/>
            <a:ext cx="6479421" cy="4077563"/>
          </a:xfrm>
        </p:spPr>
        <p:txBody>
          <a:bodyPr>
            <a:normAutofit fontScale="92500" lnSpcReduction="10000"/>
          </a:bodyPr>
          <a:lstStyle/>
          <a:p>
            <a:r>
              <a:rPr lang="en-NZ" dirty="0"/>
              <a:t>Most PIC constitutions establish an office of Auditor-General (or similar) to be responsible for auditing the government accounts</a:t>
            </a:r>
          </a:p>
          <a:p>
            <a:r>
              <a:rPr lang="en-NZ" dirty="0"/>
              <a:t>But public sector auditing is now much more than being just about the numbers – it is also about performance and value for money, in the complex world of accountability that we live in today</a:t>
            </a:r>
          </a:p>
          <a:p>
            <a:r>
              <a:rPr lang="en-NZ" dirty="0"/>
              <a:t>Independence from the executive and legislative branches is a fundamental precept of SAI existence and effectiveness - and has a strong normative basis internationally (Lima, Mexico Declarations)</a:t>
            </a:r>
          </a:p>
          <a:p>
            <a:pPr marL="0" indent="0">
              <a:buNone/>
            </a:pPr>
            <a:endParaRPr lang="en-NZ" dirty="0"/>
          </a:p>
        </p:txBody>
      </p:sp>
      <p:pic>
        <p:nvPicPr>
          <p:cNvPr id="4" name="Picture 3"/>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7524328" y="332656"/>
            <a:ext cx="1234304" cy="1160025"/>
          </a:xfrm>
          <a:prstGeom prst="rect">
            <a:avLst/>
          </a:prstGeom>
          <a:noFill/>
          <a:ln>
            <a:noFill/>
          </a:ln>
        </p:spPr>
      </p:pic>
      <p:pic>
        <p:nvPicPr>
          <p:cNvPr id="5" name="Picture 4" descr="http://siteresources.worldbank.org/NEWS/Images/WBG_Horizontal-RGB-web.png"/>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4499992" y="338742"/>
            <a:ext cx="2857500" cy="561975"/>
          </a:xfrm>
          <a:prstGeom prst="rect">
            <a:avLst/>
          </a:prstGeom>
          <a:noFill/>
          <a:ln>
            <a:noFill/>
          </a:ln>
        </p:spPr>
      </p:pic>
    </p:spTree>
    <p:extLst>
      <p:ext uri="{BB962C8B-B14F-4D97-AF65-F5344CB8AC3E}">
        <p14:creationId xmlns:p14="http://schemas.microsoft.com/office/powerpoint/2010/main" xmlns="" val="15543491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56711" y="955310"/>
            <a:ext cx="6479421" cy="1049235"/>
          </a:xfrm>
        </p:spPr>
        <p:txBody>
          <a:bodyPr>
            <a:normAutofit/>
          </a:bodyPr>
          <a:lstStyle/>
          <a:p>
            <a:r>
              <a:rPr lang="en-NZ" dirty="0"/>
              <a:t>The importance of SAIs in achieving country outcomes</a:t>
            </a:r>
          </a:p>
        </p:txBody>
      </p:sp>
      <p:sp>
        <p:nvSpPr>
          <p:cNvPr id="3" name="Content Placeholder 2"/>
          <p:cNvSpPr>
            <a:spLocks noGrp="1"/>
          </p:cNvSpPr>
          <p:nvPr>
            <p:ph idx="1"/>
          </p:nvPr>
        </p:nvSpPr>
        <p:spPr>
          <a:xfrm>
            <a:off x="1535413" y="2015733"/>
            <a:ext cx="6479421" cy="4005555"/>
          </a:xfrm>
        </p:spPr>
        <p:txBody>
          <a:bodyPr>
            <a:normAutofit lnSpcReduction="10000"/>
          </a:bodyPr>
          <a:lstStyle/>
          <a:p>
            <a:r>
              <a:rPr lang="en-NZ" dirty="0"/>
              <a:t>General Assembly resolutions (A66/209, 69/228):</a:t>
            </a:r>
          </a:p>
          <a:p>
            <a:pPr lvl="1"/>
            <a:r>
              <a:rPr lang="en-NZ" dirty="0"/>
              <a:t>note the role that strong, properly resourced and independent SAIs play in improving transparency, accountability, and value for money to ensure public funds are appropriately spent</a:t>
            </a:r>
          </a:p>
          <a:p>
            <a:pPr lvl="1"/>
            <a:r>
              <a:rPr lang="en-NZ" dirty="0"/>
              <a:t>encourage member states to apply the principles of independence in a manner consistent with national institutional structures</a:t>
            </a:r>
          </a:p>
          <a:p>
            <a:r>
              <a:rPr lang="en-NZ" dirty="0"/>
              <a:t>Modern, professionalized public auditing achieves these ends, also demonstrating ongoing relevance to citizens, the parliament, and other stakeholders (ISSAI-12)</a:t>
            </a:r>
          </a:p>
        </p:txBody>
      </p:sp>
      <p:pic>
        <p:nvPicPr>
          <p:cNvPr id="4" name="Picture 3"/>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7524328" y="332656"/>
            <a:ext cx="1234304" cy="1160025"/>
          </a:xfrm>
          <a:prstGeom prst="rect">
            <a:avLst/>
          </a:prstGeom>
          <a:noFill/>
          <a:ln>
            <a:noFill/>
          </a:ln>
        </p:spPr>
      </p:pic>
      <p:pic>
        <p:nvPicPr>
          <p:cNvPr id="5" name="Picture 4" descr="http://siteresources.worldbank.org/NEWS/Images/WBG_Horizontal-RGB-web.png"/>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4499992" y="338742"/>
            <a:ext cx="2857500" cy="561975"/>
          </a:xfrm>
          <a:prstGeom prst="rect">
            <a:avLst/>
          </a:prstGeom>
          <a:noFill/>
          <a:ln>
            <a:noFill/>
          </a:ln>
        </p:spPr>
      </p:pic>
    </p:spTree>
    <p:extLst>
      <p:ext uri="{BB962C8B-B14F-4D97-AF65-F5344CB8AC3E}">
        <p14:creationId xmlns:p14="http://schemas.microsoft.com/office/powerpoint/2010/main" xmlns="" val="39334753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NZ" dirty="0"/>
              <a:t>Why is this important for PIC constitutions?</a:t>
            </a:r>
          </a:p>
        </p:txBody>
      </p:sp>
      <p:sp>
        <p:nvSpPr>
          <p:cNvPr id="3" name="Content Placeholder 2"/>
          <p:cNvSpPr>
            <a:spLocks noGrp="1"/>
          </p:cNvSpPr>
          <p:nvPr>
            <p:ph idx="1"/>
          </p:nvPr>
        </p:nvSpPr>
        <p:spPr/>
        <p:txBody>
          <a:bodyPr>
            <a:normAutofit fontScale="85000" lnSpcReduction="20000"/>
          </a:bodyPr>
          <a:lstStyle/>
          <a:p>
            <a:r>
              <a:rPr lang="en-NZ" dirty="0"/>
              <a:t>The powers to tax, authorise, and hold accountable are constitutionally significant</a:t>
            </a:r>
          </a:p>
          <a:p>
            <a:r>
              <a:rPr lang="en-NZ" dirty="0"/>
              <a:t>Public auditing in PICs has advanced considerably, but faces inherent challenges</a:t>
            </a:r>
          </a:p>
          <a:p>
            <a:r>
              <a:rPr lang="en-NZ" dirty="0"/>
              <a:t>Constitutions stand the test of time, but can become outdated</a:t>
            </a:r>
          </a:p>
          <a:p>
            <a:r>
              <a:rPr lang="en-NZ" dirty="0"/>
              <a:t>The constitutional provisions are out of step with modern independence principles (e.g., they do not recognize the importance of financial independence and autonomy, separate from the executive government)</a:t>
            </a:r>
          </a:p>
          <a:p>
            <a:r>
              <a:rPr lang="en-NZ" dirty="0"/>
              <a:t>Reform is an imperative to meet the requirements of the SDGs and the General Assembly resolutions</a:t>
            </a:r>
          </a:p>
          <a:p>
            <a:endParaRPr lang="en-NZ" dirty="0"/>
          </a:p>
        </p:txBody>
      </p:sp>
      <p:pic>
        <p:nvPicPr>
          <p:cNvPr id="4" name="Picture 3"/>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7524328" y="332656"/>
            <a:ext cx="1234304" cy="1160025"/>
          </a:xfrm>
          <a:prstGeom prst="rect">
            <a:avLst/>
          </a:prstGeom>
          <a:noFill/>
          <a:ln>
            <a:noFill/>
          </a:ln>
        </p:spPr>
      </p:pic>
      <p:pic>
        <p:nvPicPr>
          <p:cNvPr id="5" name="Picture 4" descr="http://siteresources.worldbank.org/NEWS/Images/WBG_Horizontal-RGB-web.png"/>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4499992" y="338742"/>
            <a:ext cx="2857500" cy="561975"/>
          </a:xfrm>
          <a:prstGeom prst="rect">
            <a:avLst/>
          </a:prstGeom>
          <a:noFill/>
          <a:ln>
            <a:noFill/>
          </a:ln>
        </p:spPr>
      </p:pic>
    </p:spTree>
    <p:extLst>
      <p:ext uri="{BB962C8B-B14F-4D97-AF65-F5344CB8AC3E}">
        <p14:creationId xmlns:p14="http://schemas.microsoft.com/office/powerpoint/2010/main" xmlns="" val="27773054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47664" y="988923"/>
            <a:ext cx="6479421" cy="1049235"/>
          </a:xfrm>
        </p:spPr>
        <p:txBody>
          <a:bodyPr>
            <a:normAutofit/>
          </a:bodyPr>
          <a:lstStyle/>
          <a:p>
            <a:r>
              <a:rPr lang="en-NZ" dirty="0"/>
              <a:t>PASAI’s work to strengthen </a:t>
            </a:r>
            <a:br>
              <a:rPr lang="en-NZ" dirty="0"/>
            </a:br>
            <a:r>
              <a:rPr lang="en-NZ" dirty="0"/>
              <a:t>SAIs’ constitutional status</a:t>
            </a:r>
          </a:p>
        </p:txBody>
      </p:sp>
      <p:sp>
        <p:nvSpPr>
          <p:cNvPr id="3" name="Content Placeholder 2"/>
          <p:cNvSpPr>
            <a:spLocks noGrp="1"/>
          </p:cNvSpPr>
          <p:nvPr>
            <p:ph idx="1"/>
          </p:nvPr>
        </p:nvSpPr>
        <p:spPr>
          <a:xfrm>
            <a:off x="1547664" y="2132856"/>
            <a:ext cx="6479421" cy="3450613"/>
          </a:xfrm>
        </p:spPr>
        <p:txBody>
          <a:bodyPr>
            <a:normAutofit fontScale="85000" lnSpcReduction="10000"/>
          </a:bodyPr>
          <a:lstStyle/>
          <a:p>
            <a:r>
              <a:rPr lang="en-NZ" dirty="0"/>
              <a:t>Regional initiatives to strengthen the capacity and independence of SAIs across the region since 2008</a:t>
            </a:r>
          </a:p>
          <a:p>
            <a:r>
              <a:rPr lang="en-NZ" dirty="0"/>
              <a:t>Recognition that such progress is essential to growth, development, governance, and combating corruption</a:t>
            </a:r>
          </a:p>
          <a:p>
            <a:r>
              <a:rPr lang="en-NZ" dirty="0"/>
              <a:t>2011, 2015 studies found a significant need for reform, which has been achieved in Samoa and Tonga</a:t>
            </a:r>
          </a:p>
          <a:p>
            <a:r>
              <a:rPr lang="en-NZ" dirty="0"/>
              <a:t>Opportunities for progress now exist through legislative reform (Tuvalu, Solomon Islands, others)</a:t>
            </a:r>
          </a:p>
          <a:p>
            <a:r>
              <a:rPr lang="en-NZ" dirty="0"/>
              <a:t>The RMI constitutional convention also offers an opportunity to progress a modern constitutional SAI provision</a:t>
            </a:r>
          </a:p>
        </p:txBody>
      </p:sp>
      <p:pic>
        <p:nvPicPr>
          <p:cNvPr id="6" name="Picture 5"/>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7524328" y="332656"/>
            <a:ext cx="1234304" cy="1160025"/>
          </a:xfrm>
          <a:prstGeom prst="rect">
            <a:avLst/>
          </a:prstGeom>
          <a:noFill/>
          <a:ln>
            <a:noFill/>
          </a:ln>
        </p:spPr>
      </p:pic>
      <p:pic>
        <p:nvPicPr>
          <p:cNvPr id="7" name="Picture 6" descr="http://siteresources.worldbank.org/NEWS/Images/WBG_Horizontal-RGB-web.png"/>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4499992" y="338742"/>
            <a:ext cx="2857500" cy="561975"/>
          </a:xfrm>
          <a:prstGeom prst="rect">
            <a:avLst/>
          </a:prstGeom>
          <a:noFill/>
          <a:ln>
            <a:noFill/>
          </a:ln>
        </p:spPr>
      </p:pic>
    </p:spTree>
    <p:extLst>
      <p:ext uri="{BB962C8B-B14F-4D97-AF65-F5344CB8AC3E}">
        <p14:creationId xmlns:p14="http://schemas.microsoft.com/office/powerpoint/2010/main" xmlns="" val="15961729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35413" y="704972"/>
            <a:ext cx="6479421" cy="1049235"/>
          </a:xfrm>
        </p:spPr>
        <p:txBody>
          <a:bodyPr/>
          <a:lstStyle/>
          <a:p>
            <a:r>
              <a:rPr lang="en-NZ" dirty="0"/>
              <a:t>The work of PACs in the Pacific</a:t>
            </a:r>
          </a:p>
        </p:txBody>
      </p:sp>
      <p:sp>
        <p:nvSpPr>
          <p:cNvPr id="3" name="Content Placeholder 2"/>
          <p:cNvSpPr>
            <a:spLocks noGrp="1"/>
          </p:cNvSpPr>
          <p:nvPr>
            <p:ph idx="1"/>
          </p:nvPr>
        </p:nvSpPr>
        <p:spPr>
          <a:xfrm>
            <a:off x="1535413" y="1754207"/>
            <a:ext cx="6479421" cy="4339089"/>
          </a:xfrm>
        </p:spPr>
        <p:txBody>
          <a:bodyPr>
            <a:normAutofit/>
          </a:bodyPr>
          <a:lstStyle/>
          <a:p>
            <a:r>
              <a:rPr lang="en-NZ" dirty="0"/>
              <a:t>Parliaments and PACs also need constitutional recognition and independence, if they are to be successful in holding governments to account</a:t>
            </a:r>
          </a:p>
          <a:p>
            <a:r>
              <a:rPr lang="en-NZ" dirty="0"/>
              <a:t>The global parliamentary community has made strides in identifying key standards for the independence and functioning of parliaments and PACs (IPU, APF, CPA)</a:t>
            </a:r>
          </a:p>
          <a:p>
            <a:r>
              <a:rPr lang="en-NZ" dirty="0"/>
              <a:t>These have now been adopted in the Pacific through the Pacific Islands Benchmarks for Democratic Parliaments (2009)</a:t>
            </a:r>
          </a:p>
        </p:txBody>
      </p:sp>
      <p:pic>
        <p:nvPicPr>
          <p:cNvPr id="4" name="Picture 3"/>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7524328" y="332656"/>
            <a:ext cx="1234304" cy="1160025"/>
          </a:xfrm>
          <a:prstGeom prst="rect">
            <a:avLst/>
          </a:prstGeom>
          <a:noFill/>
          <a:ln>
            <a:noFill/>
          </a:ln>
        </p:spPr>
      </p:pic>
      <p:pic>
        <p:nvPicPr>
          <p:cNvPr id="5" name="Picture 4" descr="http://siteresources.worldbank.org/NEWS/Images/WBG_Horizontal-RGB-web.png"/>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4499992" y="338742"/>
            <a:ext cx="2857500" cy="561975"/>
          </a:xfrm>
          <a:prstGeom prst="rect">
            <a:avLst/>
          </a:prstGeom>
          <a:noFill/>
          <a:ln>
            <a:noFill/>
          </a:ln>
        </p:spPr>
      </p:pic>
    </p:spTree>
    <p:extLst>
      <p:ext uri="{BB962C8B-B14F-4D97-AF65-F5344CB8AC3E}">
        <p14:creationId xmlns:p14="http://schemas.microsoft.com/office/powerpoint/2010/main" xmlns="" val="3432897939"/>
      </p:ext>
    </p:extLst>
  </p:cSld>
  <p:clrMapOvr>
    <a:masterClrMapping/>
  </p:clrMapOvr>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EDEBE7"/>
      </a:lt2>
      <a:accent1>
        <a:srgbClr val="5FA534"/>
      </a:accent1>
      <a:accent2>
        <a:srgbClr val="DCAB34"/>
      </a:accent2>
      <a:accent3>
        <a:srgbClr val="D26D23"/>
      </a:accent3>
      <a:accent4>
        <a:srgbClr val="972323"/>
      </a:accent4>
      <a:accent5>
        <a:srgbClr val="236797"/>
      </a:accent5>
      <a:accent6>
        <a:srgbClr val="2FB6C6"/>
      </a:accent6>
      <a:hlink>
        <a:srgbClr val="8FC639"/>
      </a:hlink>
      <a:folHlink>
        <a:srgbClr val="E7C272"/>
      </a:folHlink>
    </a:clrScheme>
    <a:fontScheme name="Gallery">
      <a:majorFont>
        <a:latin typeface="Palatino Linotype"/>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Palatino Linotype"/>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43000" r="43000" b="100000"/>
          </a:path>
        </a:gradFill>
      </a:bgFillStyleLst>
    </a:fmtScheme>
  </a:themeElements>
  <a:objectDefaults/>
  <a:extraClrSchemeLst/>
  <a:extLst>
    <a:ext uri="{05A4C25C-085E-4340-85A3-A5531E510DB2}">
      <thm15:themeFamily xmlns="" xmlns:thm15="http://schemas.microsoft.com/office/thememl/2012/main" name="Gallery" id="{BBFCD31E-59A1-489D-B089-A3EAD7CAE12E}" vid="{AC464412-510E-4F2B-8947-A0DDBD02899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Retrospect</Template>
  <TotalTime>1547</TotalTime>
  <Words>2404</Words>
  <Application>Microsoft Office PowerPoint</Application>
  <PresentationFormat>On-screen Show (4:3)</PresentationFormat>
  <Paragraphs>145</Paragraphs>
  <Slides>15</Slides>
  <Notes>14</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Gallery</vt:lpstr>
      <vt:lpstr>The constitutional importance of Parliaments and Supreme Audit Institutions in achieving good governance outcomes in Pacific Island Countries</vt:lpstr>
      <vt:lpstr>Context</vt:lpstr>
      <vt:lpstr>  Focus of the paper: the  constitutional importance of PACs and SAIs</vt:lpstr>
      <vt:lpstr>The constitutional context</vt:lpstr>
      <vt:lpstr>The constitutional role of SAIs</vt:lpstr>
      <vt:lpstr>The importance of SAIs in achieving country outcomes</vt:lpstr>
      <vt:lpstr>Why is this important for PIC constitutions?</vt:lpstr>
      <vt:lpstr>PASAI’s work to strengthen  SAIs’ constitutional status</vt:lpstr>
      <vt:lpstr>The work of PACs in the Pacific</vt:lpstr>
      <vt:lpstr>Key elements of the benchmarks</vt:lpstr>
      <vt:lpstr>Pacific Network of PACs (PaNPAC)</vt:lpstr>
      <vt:lpstr>The inter-dependence of PACs  and SAIs</vt:lpstr>
      <vt:lpstr>PaNPAC focus group views on interdependence (2016)</vt:lpstr>
      <vt:lpstr>PaNPAC focus group views on interdependence (2016)</vt:lpstr>
      <vt:lpstr>Concluding thought</vt:lpstr>
    </vt:vector>
  </TitlesOfParts>
  <Company>Toshiba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constitutional importance of Parliaments and Supreme Audit Institutions in achieving good governance outcomes in Pacific Island Countries</dc:title>
  <dc:creator>rbuchanan</dc:creator>
  <cp:lastModifiedBy>Anita Jowitt</cp:lastModifiedBy>
  <cp:revision>30</cp:revision>
  <dcterms:created xsi:type="dcterms:W3CDTF">2016-11-22T07:37:00Z</dcterms:created>
  <dcterms:modified xsi:type="dcterms:W3CDTF">2016-11-24T21:02:56Z</dcterms:modified>
</cp:coreProperties>
</file>